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62" r:id="rId5"/>
    <p:sldId id="264" r:id="rId6"/>
    <p:sldId id="271" r:id="rId7"/>
    <p:sldId id="272" r:id="rId8"/>
    <p:sldId id="265" r:id="rId9"/>
    <p:sldId id="268" r:id="rId10"/>
    <p:sldId id="278" r:id="rId11"/>
    <p:sldId id="273" r:id="rId12"/>
    <p:sldId id="274" r:id="rId13"/>
    <p:sldId id="275" r:id="rId14"/>
    <p:sldId id="276" r:id="rId15"/>
    <p:sldId id="277" r:id="rId16"/>
    <p:sldId id="2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C9D"/>
    <a:srgbClr val="6B0846"/>
    <a:srgbClr val="C746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6275" autoAdjust="0"/>
  </p:normalViewPr>
  <p:slideViewPr>
    <p:cSldViewPr snapToGrid="0" snapToObjects="1">
      <p:cViewPr varScale="1">
        <p:scale>
          <a:sx n="100" d="100"/>
          <a:sy n="100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CB84FD1-BC90-108C-82D9-E0E9CAD715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B4797A5-FB7A-C476-4572-48380BC2AF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775E7-7936-4A4C-8886-E2AEA7B44F4D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D61B370-BBAD-8E2E-20F2-BB46C263E7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DDB4C91-7727-A237-4939-18E6ADAF77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7ECC0-A5E4-E442-8340-4FF9E5D85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59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431D8-CE09-4C08-AD7B-82ADA5F62066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C7DEA-A21C-49F2-BA4F-D3914901D5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828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latin typeface="Clarity City" panose="020B0604020202020204" charset="0"/>
                <a:cs typeface="Clarity City" panose="020B0604020202020204" charset="0"/>
              </a:rPr>
              <a:t>choice-of-2 and probation algorithms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随机选择两台机器，选择负载较轻的服务器转发请求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Probation </a:t>
            </a:r>
            <a:r>
              <a:rPr lang="en-US" altLang="zh-CN" dirty="0" err="1" smtClean="0"/>
              <a:t>alporithm</a:t>
            </a:r>
            <a:r>
              <a:rPr lang="zh-CN" altLang="en-US" dirty="0" smtClean="0"/>
              <a:t>： 每个后端服务器都有一个成功请求处理数量的法制，如果请求失败，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进入</a:t>
            </a:r>
            <a:r>
              <a:rPr lang="en-US" altLang="zh-CN" dirty="0" smtClean="0"/>
              <a:t>probation</a:t>
            </a:r>
            <a:r>
              <a:rPr lang="zh-CN" altLang="en-US" dirty="0" smtClean="0"/>
              <a:t>（试用期）</a:t>
            </a:r>
            <a:endParaRPr lang="en-US" altLang="zh-CN" dirty="0" smtClean="0"/>
          </a:p>
          <a:p>
            <a:r>
              <a:rPr lang="zh-CN" altLang="en-US" dirty="0" smtClean="0"/>
              <a:t>在试用期内，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只接受很少的请求，试用期内请求继续处理成功，退出试用期。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C7DEA-A21C-49F2-BA4F-D3914901D5E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770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C7DEA-A21C-49F2-BA4F-D3914901D5E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819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C7DEA-A21C-49F2-BA4F-D3914901D5E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334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C7DEA-A21C-49F2-BA4F-D3914901D5E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047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graphic design, graphics&#10;&#10;Description automatically generated">
            <a:extLst>
              <a:ext uri="{FF2B5EF4-FFF2-40B4-BE49-F238E27FC236}">
                <a16:creationId xmlns:a16="http://schemas.microsoft.com/office/drawing/2014/main" xmlns="" id="{ACB38727-B49C-D159-9BC3-ABB7EFDF4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3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347A66-C88D-BC41-AF2A-C7EF1831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546AF67-140E-4F4B-9967-B2ABE55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3277706-4CDE-2F47-B3B6-32941E4BB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D6E5F8F-5A8E-1842-BFDB-7266F8F6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B97D77D-113D-E543-B73A-6171923F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15C94A-858C-D545-9D1B-DBB397BF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A23D54-FF23-DC43-BDC1-7C9CB291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241C84B-EB95-504C-BA13-9C91D5B99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29407B5-E07B-A34C-BE41-BDB7E9CC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FE9D598-F34F-974C-9BED-70D728FE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24C315E-7554-6248-82BB-A1F3479A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3992A2A-9484-704F-8448-BEC2E541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86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9AD25D-D4D9-9B49-BCF4-BED67C0B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EA1B320-757B-9E4C-80EE-50CA31AB3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9923A0-C47D-CF4A-9BFD-CE852F56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C19C6B-09CC-5140-8A0D-050AFDB7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CE69FE6-C499-6545-97CB-807D22E7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58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BC6150A-49A0-A94E-8261-45284D2C2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306B609-CF01-9E40-8034-0330CF362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068B4FA-5A83-C04F-9F30-EC585173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23588A-3217-6446-8535-3F1E4CC7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273105A-F15E-1E49-9383-E6E4AE21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graphic design&#10;&#10;Description automatically generated">
            <a:extLst>
              <a:ext uri="{FF2B5EF4-FFF2-40B4-BE49-F238E27FC236}">
                <a16:creationId xmlns:a16="http://schemas.microsoft.com/office/drawing/2014/main" xmlns="" id="{45419C14-E5D6-5CA3-227A-A87195012C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A4C8C59-7E73-C444-B318-3209F6635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2" name="Picture 1" descr="A picture containing screenshot, text, rectangle, design&#10;&#10;Description automatically generated">
            <a:extLst>
              <a:ext uri="{FF2B5EF4-FFF2-40B4-BE49-F238E27FC236}">
                <a16:creationId xmlns:a16="http://schemas.microsoft.com/office/drawing/2014/main" xmlns="" id="{64FD727C-8E7C-8F43-54BF-D3D1FDC4FE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0" y="0"/>
            <a:ext cx="12188190" cy="68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9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A4C8C59-7E73-C444-B318-3209F6635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BAFB29C0-08AA-9717-E338-422C7B802E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65296" y="154610"/>
            <a:ext cx="1444210" cy="8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9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A3EC30-1EC6-0B45-886D-C54A2892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915AA9-E6D5-EB42-856D-D7F76E3DB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458C696-DB20-FE4E-BCA3-1E6D04DD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F9BA9E8-6E9D-2643-BAC0-4C3A0DBB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A38B959-CE0A-9349-967C-65E9C9F1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5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42ABB8-9D88-6C41-80C4-559374A5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DBBA06-00D4-984C-9728-9FBA0B5CA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49369E2-743F-AE40-A501-4B413DA75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827D002-7625-6C4D-A611-B3EF8178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9A28119-6209-3A42-9367-80745DEF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E714B60-64E5-D846-B4FA-C59A5F5F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6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DBF89B-CAA8-184C-9E27-A0BB1C7A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0A8CDBD-425F-7A41-AD72-962CF2735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FF23AAB-EA6F-564F-8EE2-D4C84F83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C38FEF2-00C2-4144-B776-C071AD79D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0B557D1-2C72-E841-BF8D-F83754B46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729C822-3D0C-0041-8C68-A647AAA8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B117E9E-998E-C548-B640-68001DB4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5F30649-9254-4D43-A6A1-96BF9561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BB057D-5C2F-7F42-AE47-35F4172F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B226243-985E-4A42-A8E6-775F0BC5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D5F59E0-176C-0645-BBB0-A001D77A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058BB6A-917E-7C4C-BF10-8C88D5FE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55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443D1EE-4C18-D64D-AF72-D384686F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924635D-A243-9C46-A344-A23C5578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954CF0D-459F-C340-99B0-DA3FEF85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7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C480CF-C0EE-5943-BFB9-C1638E11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C60343D-9B93-C141-A537-E7FE8084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69F46F0-409C-3E4E-BF8B-968079EE8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CC961B1-7C55-0C45-8BAC-6372BEDFA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3D276A-E708-6147-A1E3-375C693ED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etflixtechblog.com/netflix-edge-load-balancing-695308b5548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etflixtechblog.com/netflix-edge-load-balancing-695308b5548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NSnK3346BkBo1JUU3I9I5NYYnaJZQPt8_Z_XCBCI3uA/ed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zxuzhonghu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ncf.io/blog/2022/05/17/service-meshes-are-on-the-rise-but-greater-understanding-and-experience-are-required/" TargetMode="External"/><Relationship Id="rId5" Type="http://schemas.openxmlformats.org/officeDocument/2006/relationships/hyperlink" Target="https://www.cncf.io/reports/cncf-annual-survey-2022/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72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Istio</a:t>
            </a:r>
            <a:r>
              <a:rPr lang="en-US" sz="36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Supported </a:t>
            </a:r>
            <a:r>
              <a:rPr lang="en-US" sz="36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Routing Feature</a:t>
            </a:r>
            <a:endParaRPr lang="en-US" sz="36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83804" y="1192022"/>
            <a:ext cx="10515600" cy="4637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Application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Dynamic Route</a:t>
            </a:r>
            <a:r>
              <a:rPr lang="en-US" sz="180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Supported HTTP1.1, HTTP2, </a:t>
            </a:r>
            <a:r>
              <a:rPr lang="en-US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gRPC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, HTTPS, </a:t>
            </a:r>
            <a:r>
              <a:rPr lang="en-US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Redis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, </a:t>
            </a:r>
            <a:r>
              <a:rPr lang="en-US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Dubbo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 protocols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84727" y="613993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Grey Release &amp; Canary Release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76654" y="6149459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Blue-Green Deploy</a:t>
            </a:r>
            <a:endParaRPr lang="zh-CN" altLang="en-US" dirty="0"/>
          </a:p>
        </p:txBody>
      </p:sp>
      <p:pic>
        <p:nvPicPr>
          <p:cNvPr id="1029" name="Picture 5" descr="Blue/Green Deployment on Kubernetes using Helm Charts and Istio Gateway |  by WINSTON HSIEH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916" y="2856490"/>
            <a:ext cx="5566045" cy="313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anary Deploy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958" y="3066988"/>
            <a:ext cx="5184059" cy="284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684727" y="2597645"/>
            <a:ext cx="3819525" cy="32316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apiVersion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networking.istio.io/v1alpha3</a:t>
            </a:r>
            <a:b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kind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VirtualService</a:t>
            </a:r>
            <a:b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metadata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name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reviews</a:t>
            </a:r>
            <a:b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spec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hosts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- reviews</a:t>
            </a:r>
            <a:b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http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- 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route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- 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destination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host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reviews</a:t>
            </a:r>
            <a:b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subset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v1</a:t>
            </a:r>
            <a:b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weight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80</a:t>
            </a:r>
            <a:b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- 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destination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host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reviews</a:t>
            </a:r>
            <a:b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subset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v2</a:t>
            </a:r>
            <a:b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weight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20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2902068" y="2283767"/>
            <a:ext cx="3750046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apiVersion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networking.istio.io/v1alpha3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kind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VirtualService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metadata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name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reviews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spec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hosts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- reviews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http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-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match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-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headers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end-user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exact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jason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route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-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destination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host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reviews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subset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v2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-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route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-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destination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host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reviews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subset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v1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68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Are you Satisfied With </a:t>
            </a:r>
            <a:r>
              <a:rPr lang="en-US" sz="4000" b="1" dirty="0" err="1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Istio</a:t>
            </a:r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LB Features?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279857" y="1609725"/>
            <a:ext cx="5778043" cy="3972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But…</a:t>
            </a:r>
          </a:p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When the machine is slow, for example hardware failure, the endpoints resides in could be very slow too.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Least request algorithm caveats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Herding Problem 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as traffic is balanced based on the statistics from load balancer’s own view.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Does not take into account of server capacity/load, may lead to server overwhelmed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Does not take into account of request characteristics, such as request size, request type, request priority, request handling latency.</a:t>
            </a: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3. While </a:t>
            </a:r>
            <a:r>
              <a:rPr lang="en-US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istio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 support weighted subset cluster, but does not support </a:t>
            </a: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s</a:t>
            </a:r>
            <a:r>
              <a:rPr 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ubset fallback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5" name="Picture 2" descr="https://miro.medium.com/v2/resize:fit:770/0*7V7WBr802_zlfJj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74" y="2948330"/>
            <a:ext cx="6524625" cy="34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79857" y="1240393"/>
            <a:ext cx="5331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2C9D"/>
                </a:solidFill>
                <a:latin typeface="Clarity City" pitchFamily="2" charset="77"/>
                <a:cs typeface="Arial" panose="020B0604020202020204" pitchFamily="34" charset="0"/>
              </a:rPr>
              <a:t>Yeah! It is rich and meet most </a:t>
            </a:r>
            <a:r>
              <a:rPr lang="en-US" altLang="zh-CN" b="1" dirty="0" smtClean="0">
                <a:solidFill>
                  <a:srgbClr val="002C9D"/>
                </a:solidFill>
                <a:latin typeface="Clarity City" pitchFamily="2" charset="77"/>
                <a:cs typeface="Arial" panose="020B0604020202020204" pitchFamily="34" charset="0"/>
              </a:rPr>
              <a:t>usages scenarios.</a:t>
            </a:r>
            <a:endParaRPr lang="en-US" altLang="zh-CN" b="1" dirty="0">
              <a:solidFill>
                <a:srgbClr val="002C9D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17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Rethinking </a:t>
            </a:r>
            <a:r>
              <a:rPr lang="en-US" sz="4000" b="1" dirty="0" err="1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Istio</a:t>
            </a:r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Load Balancing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83804" y="1476031"/>
            <a:ext cx="10515600" cy="3042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1800" b="1" dirty="0">
                <a:latin typeface="Clarity City" panose="020B0604020202020204" charset="0"/>
                <a:cs typeface="Clarity City" panose="020B0604020202020204" charset="0"/>
              </a:rPr>
              <a:t>Guiding </a:t>
            </a:r>
            <a:r>
              <a:rPr lang="en-US" altLang="zh-CN" sz="1800" b="1" dirty="0" smtClean="0">
                <a:latin typeface="Clarity City" panose="020B0604020202020204" charset="0"/>
                <a:cs typeface="Clarity City" panose="020B0604020202020204" charset="0"/>
              </a:rPr>
              <a:t>principles</a:t>
            </a:r>
          </a:p>
          <a:p>
            <a:pPr>
              <a:lnSpc>
                <a:spcPct val="100000"/>
              </a:lnSpc>
            </a:pPr>
            <a:endParaRPr lang="en-US" altLang="zh-CN" sz="1800" b="1" dirty="0" smtClean="0">
              <a:latin typeface="Clarity City" panose="020B0604020202020204" charset="0"/>
              <a:cs typeface="Clarity City" panose="020B060402020202020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Clarity City" panose="020B0604020202020204" charset="0"/>
                <a:cs typeface="Clarity City" panose="020B0604020202020204" charset="0"/>
              </a:rPr>
              <a:t>Apply learnings from </a:t>
            </a:r>
            <a:r>
              <a:rPr lang="en-US" altLang="zh-CN" sz="1800" dirty="0" smtClean="0">
                <a:latin typeface="Clarity City" panose="020B0604020202020204" charset="0"/>
                <a:cs typeface="Clarity City" panose="020B0604020202020204" charset="0"/>
              </a:rPr>
              <a:t>others, build on top of other implementations: </a:t>
            </a:r>
            <a:r>
              <a:rPr lang="en-US" altLang="zh-CN" sz="1800" b="1" dirty="0" smtClean="0">
                <a:latin typeface="Clarity City" panose="020B0604020202020204" charset="0"/>
                <a:cs typeface="Clarity City" panose="020B0604020202020204" charset="0"/>
              </a:rPr>
              <a:t>choice-of-2</a:t>
            </a:r>
            <a:r>
              <a:rPr lang="en-US" altLang="zh-CN" sz="1800" dirty="0" smtClean="0">
                <a:latin typeface="Clarity City" panose="020B0604020202020204" charset="0"/>
                <a:cs typeface="Clarity City" panose="020B0604020202020204" charset="0"/>
              </a:rPr>
              <a:t> </a:t>
            </a:r>
            <a:r>
              <a:rPr lang="en-US" altLang="zh-CN" sz="1800" dirty="0">
                <a:latin typeface="Clarity City" panose="020B0604020202020204" charset="0"/>
                <a:cs typeface="Clarity City" panose="020B0604020202020204" charset="0"/>
              </a:rPr>
              <a:t>and </a:t>
            </a:r>
            <a:r>
              <a:rPr lang="en-US" altLang="zh-CN" sz="1800" b="1" dirty="0">
                <a:latin typeface="Clarity City" panose="020B0604020202020204" charset="0"/>
                <a:cs typeface="Clarity City" panose="020B0604020202020204" charset="0"/>
              </a:rPr>
              <a:t>probation </a:t>
            </a:r>
            <a:r>
              <a:rPr lang="en-US" altLang="zh-CN" sz="1800" b="1" dirty="0" smtClean="0">
                <a:latin typeface="Clarity City" panose="020B0604020202020204" charset="0"/>
                <a:cs typeface="Clarity City" panose="020B0604020202020204" charset="0"/>
              </a:rPr>
              <a:t>algorithms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latin typeface="Clarity City" panose="020B0604020202020204" charset="0"/>
                <a:cs typeface="Clarity City" panose="020B0604020202020204" charset="0"/>
              </a:rPr>
              <a:t>Any server not overloaded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latin typeface="Clarity City" panose="020B0604020202020204" charset="0"/>
                <a:cs typeface="Clarity City" panose="020B0604020202020204" charset="0"/>
              </a:rPr>
              <a:t>Handle requests with least latency, algorithm executing time, network latency,  plus server processing time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latin typeface="Clarity City" panose="020B0604020202020204" charset="0"/>
                <a:cs typeface="Clarity City" panose="020B0604020202020204" charset="0"/>
              </a:rPr>
              <a:t>Avoid client-side complex configuration and manual tuning</a:t>
            </a:r>
          </a:p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9712" y="4617710"/>
            <a:ext cx="501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Reference</a:t>
            </a:r>
            <a:r>
              <a:rPr lang="en-US" altLang="zh-CN" dirty="0"/>
              <a:t>: </a:t>
            </a:r>
            <a:r>
              <a:rPr lang="en-US" altLang="zh-CN" dirty="0">
                <a:hlinkClick r:id="rId3"/>
              </a:rPr>
              <a:t>Rethinking Netflix’s Edge Load Balancing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78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Lessons Learned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83804" y="1476031"/>
            <a:ext cx="10515600" cy="3042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1800" b="1" dirty="0" smtClean="0">
                <a:latin typeface="Clarity City" panose="020B0604020202020204" charset="0"/>
                <a:cs typeface="Clarity City" panose="020B0604020202020204" charset="0"/>
              </a:rPr>
              <a:t>Load balancing approaches: </a:t>
            </a:r>
          </a:p>
          <a:p>
            <a:pPr>
              <a:lnSpc>
                <a:spcPct val="100000"/>
              </a:lnSpc>
            </a:pPr>
            <a:endParaRPr lang="en-US" altLang="zh-CN" sz="1800" b="1" dirty="0" smtClean="0">
              <a:latin typeface="Clarity City" panose="020B0604020202020204" charset="0"/>
              <a:cs typeface="Clarity City" panose="020B060402020202020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latin typeface="Clarity City" panose="020B0604020202020204" charset="0"/>
                <a:cs typeface="Clarity City" panose="020B0604020202020204" charset="0"/>
              </a:rPr>
              <a:t>Adaptive tuning: combine client viewed request latency and server’s load as input of </a:t>
            </a:r>
            <a:r>
              <a:rPr lang="en-US" altLang="zh-CN" sz="1800" dirty="0" err="1" smtClean="0">
                <a:latin typeface="Clarity City" panose="020B0604020202020204" charset="0"/>
                <a:cs typeface="Clarity City" panose="020B0604020202020204" charset="0"/>
              </a:rPr>
              <a:t>lb</a:t>
            </a:r>
            <a:r>
              <a:rPr lang="en-US" altLang="zh-CN" sz="1800" dirty="0" smtClean="0">
                <a:latin typeface="Clarity City" panose="020B0604020202020204" charset="0"/>
                <a:cs typeface="Clarity City" panose="020B0604020202020204" charset="0"/>
              </a:rPr>
              <a:t> algorithm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latin typeface="Clarity City" panose="020B0604020202020204" charset="0"/>
                <a:cs typeface="Clarity City" panose="020B0604020202020204" charset="0"/>
              </a:rPr>
              <a:t>Combine join-the-shortest-queue (least request/least connection) with choice-of-2 algorithm to choose between servers to prevent herd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latin typeface="Clarity City" panose="020B0604020202020204" charset="0"/>
                <a:cs typeface="Clarity City" panose="020B0604020202020204" charset="0"/>
              </a:rPr>
              <a:t>Probation mechanism to reduce failure and improve resilience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9712" y="4617710"/>
            <a:ext cx="501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Reference</a:t>
            </a:r>
            <a:r>
              <a:rPr lang="en-US" altLang="zh-CN" dirty="0"/>
              <a:t>: </a:t>
            </a:r>
            <a:r>
              <a:rPr lang="en-US" altLang="zh-CN" dirty="0">
                <a:hlinkClick r:id="rId3"/>
              </a:rPr>
              <a:t>Rethinking Netflix’s Edge Load Balancing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86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Server Utilization Report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83803" y="1198085"/>
            <a:ext cx="10515600" cy="3020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1800" b="1" dirty="0" smtClean="0">
                <a:latin typeface="Clarity City" panose="020B0604020202020204" charset="0"/>
                <a:cs typeface="Clarity City" panose="020B0604020202020204" charset="0"/>
              </a:rPr>
              <a:t>In-band reporting, </a:t>
            </a:r>
            <a:r>
              <a:rPr lang="en-US" altLang="zh-CN" sz="1600" dirty="0" smtClean="0">
                <a:latin typeface="Clarity City" panose="020B0604020202020204" charset="0"/>
                <a:cs typeface="Clarity City" panose="020B0604020202020204" charset="0"/>
              </a:rPr>
              <a:t>via HTTP response header `x-endpoint-load-metrics`</a:t>
            </a:r>
          </a:p>
          <a:p>
            <a:pPr>
              <a:lnSpc>
                <a:spcPct val="100000"/>
              </a:lnSpc>
            </a:pPr>
            <a:endParaRPr lang="en-US" altLang="zh-CN" sz="1800" b="1" dirty="0">
              <a:latin typeface="Clarity City" panose="020B0604020202020204" charset="0"/>
              <a:cs typeface="Clarity City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800" b="1" dirty="0">
                <a:latin typeface="Clarity City" panose="020B0604020202020204" charset="0"/>
                <a:cs typeface="Clarity City" panose="020B0604020202020204" charset="0"/>
              </a:rPr>
              <a:t>Out-of-band (OOB) reporting</a:t>
            </a:r>
          </a:p>
          <a:p>
            <a:pPr>
              <a:lnSpc>
                <a:spcPct val="100000"/>
              </a:lnSpc>
            </a:pPr>
            <a:endParaRPr lang="en-US" altLang="zh-CN" sz="1800" b="1" dirty="0">
              <a:latin typeface="Clarity City" panose="020B0604020202020204" charset="0"/>
              <a:cs typeface="Clarity City" panose="020B0604020202020204" charset="0"/>
            </a:endParaRPr>
          </a:p>
          <a:p>
            <a:pPr>
              <a:lnSpc>
                <a:spcPct val="100000"/>
              </a:lnSpc>
            </a:pPr>
            <a:endParaRPr lang="en-US" altLang="zh-CN" sz="1800" b="1" dirty="0" smtClean="0">
              <a:latin typeface="Clarity City" panose="020B0604020202020204" charset="0"/>
              <a:cs typeface="Clarity City" panose="020B0604020202020204" charset="0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latin typeface="Clarity City" panose="020B0604020202020204" charset="0"/>
              <a:cs typeface="Clarity City" panose="020B0604020202020204" charset="0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latin typeface="Clarity City" panose="020B0604020202020204" charset="0"/>
              <a:cs typeface="Clarity City" panose="020B0604020202020204" charset="0"/>
            </a:endParaRPr>
          </a:p>
          <a:p>
            <a:pPr>
              <a:lnSpc>
                <a:spcPct val="100000"/>
              </a:lnSpc>
            </a:pPr>
            <a:endParaRPr lang="en-US" altLang="zh-CN" sz="1800" b="1" dirty="0" smtClean="0">
              <a:latin typeface="Clarity City" panose="020B0604020202020204" charset="0"/>
              <a:cs typeface="Clarity City" panose="020B06040202020202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3174" y="6408410"/>
            <a:ext cx="246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Reference</a:t>
            </a:r>
            <a:r>
              <a:rPr lang="en-US" altLang="zh-CN" dirty="0"/>
              <a:t>: </a:t>
            </a:r>
            <a:r>
              <a:rPr lang="en-US" altLang="zh-CN" dirty="0" smtClean="0">
                <a:hlinkClick r:id="rId3"/>
              </a:rPr>
              <a:t>OCRA Design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4098" name="Picture 2" descr="C:\Users\x00407614\AppData\Roaming\eSpace_Desktop\UserData\x00407614\imagefiles\57D52A30-6FB1-4590-8441-31A30E20AB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1300993"/>
            <a:ext cx="4311650" cy="222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x00407614\AppData\Roaming\eSpace_Desktop\UserData\x00407614\imagefiles\40C8D053-CB98-4D00-A068-DA52F48B49B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74" y="2634962"/>
            <a:ext cx="4637273" cy="303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x00407614\AppData\Roaming\eSpace_Desktop\UserData\x00407614\imagefiles\9CF14591-46BB-42F3-A99B-BEFBA79D23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693" y="3867149"/>
            <a:ext cx="3953423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81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Conclusion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83803" y="1198085"/>
            <a:ext cx="10515600" cy="3669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 err="1" smtClean="0">
                <a:latin typeface="Clarity City" panose="020B0604020202020204" charset="0"/>
                <a:cs typeface="Clarity City" panose="020B0604020202020204" charset="0"/>
              </a:rPr>
              <a:t>Istio</a:t>
            </a:r>
            <a:r>
              <a:rPr lang="en-US" altLang="zh-CN" sz="1800" dirty="0" smtClean="0">
                <a:latin typeface="Clarity City" panose="020B0604020202020204" charset="0"/>
                <a:cs typeface="Clarity City" panose="020B0604020202020204" charset="0"/>
              </a:rPr>
              <a:t> load balancing is underlying based on envoy, but extend with high level capability, especially for </a:t>
            </a:r>
            <a:r>
              <a:rPr lang="en-US" altLang="zh-CN" sz="1800" dirty="0" err="1" smtClean="0">
                <a:latin typeface="Clarity City" panose="020B0604020202020204" charset="0"/>
                <a:cs typeface="Clarity City" panose="020B0604020202020204" charset="0"/>
              </a:rPr>
              <a:t>Kubernets</a:t>
            </a:r>
            <a:r>
              <a:rPr lang="en-US" altLang="zh-CN" sz="1800" dirty="0" smtClean="0">
                <a:latin typeface="Clarity City" panose="020B0604020202020204" charset="0"/>
                <a:cs typeface="Clarity City" panose="020B0604020202020204" charset="0"/>
              </a:rPr>
              <a:t> </a:t>
            </a:r>
            <a:r>
              <a:rPr lang="en-US" altLang="zh-CN" sz="1800" dirty="0" err="1" smtClean="0">
                <a:latin typeface="Clarity City" panose="020B0604020202020204" charset="0"/>
                <a:cs typeface="Clarity City" panose="020B0604020202020204" charset="0"/>
              </a:rPr>
              <a:t>env</a:t>
            </a:r>
            <a:r>
              <a:rPr lang="en-US" altLang="zh-CN" sz="1800" dirty="0" smtClean="0">
                <a:latin typeface="Clarity City" panose="020B0604020202020204" charset="0"/>
                <a:cs typeface="Clarity City" panose="020B0604020202020204" charset="0"/>
              </a:rPr>
              <a:t>. Like metadata based prioritized balancing </a:t>
            </a:r>
          </a:p>
          <a:p>
            <a:pPr>
              <a:lnSpc>
                <a:spcPct val="100000"/>
              </a:lnSpc>
            </a:pPr>
            <a:endParaRPr lang="en-US" altLang="zh-CN" sz="1800" dirty="0">
              <a:latin typeface="Clarity City" panose="020B0604020202020204" charset="0"/>
              <a:cs typeface="Clarity City" panose="020B060402020202020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latin typeface="Clarity City" panose="020B0604020202020204" charset="0"/>
                <a:cs typeface="Clarity City" panose="020B0604020202020204" charset="0"/>
              </a:rPr>
              <a:t>Load balancing is not the bottlenecks of </a:t>
            </a:r>
            <a:r>
              <a:rPr lang="en-US" altLang="zh-CN" sz="1800" dirty="0" err="1" smtClean="0">
                <a:latin typeface="Clarity City" panose="020B0604020202020204" charset="0"/>
                <a:cs typeface="Clarity City" panose="020B0604020202020204" charset="0"/>
              </a:rPr>
              <a:t>istio</a:t>
            </a:r>
            <a:r>
              <a:rPr lang="en-US" altLang="zh-CN" sz="1800" dirty="0" smtClean="0">
                <a:latin typeface="Clarity City" panose="020B0604020202020204" charset="0"/>
                <a:cs typeface="Clarity City" panose="020B0604020202020204" charset="0"/>
              </a:rPr>
              <a:t>, while resource cost and operation complexity are.    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CN" sz="1800" b="1" dirty="0">
              <a:latin typeface="Clarity City" panose="020B0604020202020204" charset="0"/>
              <a:cs typeface="Clarity City" panose="020B060402020202020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latin typeface="Clarity City" panose="020B0604020202020204" charset="0"/>
                <a:cs typeface="Clarity City" panose="020B0604020202020204" charset="0"/>
              </a:rPr>
              <a:t>OCRA is not implemented yet, in </a:t>
            </a:r>
            <a:r>
              <a:rPr lang="en-US" altLang="zh-CN" sz="1800" dirty="0" err="1" smtClean="0">
                <a:latin typeface="Clarity City" panose="020B0604020202020204" charset="0"/>
                <a:cs typeface="Clarity City" panose="020B0604020202020204" charset="0"/>
              </a:rPr>
              <a:t>Istio</a:t>
            </a:r>
            <a:r>
              <a:rPr lang="en-US" altLang="zh-CN" sz="1800" dirty="0" smtClean="0">
                <a:latin typeface="Clarity City" panose="020B0604020202020204" charset="0"/>
                <a:cs typeface="Clarity City" panose="020B0604020202020204" charset="0"/>
              </a:rPr>
              <a:t> we can help push it land down.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CN" sz="1800" b="1" dirty="0">
              <a:latin typeface="Clarity City" panose="020B0604020202020204" charset="0"/>
              <a:cs typeface="Clarity City" panose="020B060402020202020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latin typeface="Clarity City" panose="020B0604020202020204" charset="0"/>
                <a:cs typeface="Clarity City" panose="020B0604020202020204" charset="0"/>
              </a:rPr>
              <a:t>We can make full use of  existing algorithm to support more higher-order capabilities, such as headless service persistent session and subsets fallback.</a:t>
            </a:r>
            <a:endParaRPr lang="en-US" altLang="zh-CN" sz="1800" b="1" dirty="0">
              <a:latin typeface="Clarity City" panose="020B0604020202020204" charset="0"/>
              <a:cs typeface="Clarity City" panose="020B0604020202020204" charset="0"/>
            </a:endParaRPr>
          </a:p>
          <a:p>
            <a:pPr>
              <a:lnSpc>
                <a:spcPct val="100000"/>
              </a:lnSpc>
            </a:pPr>
            <a:endParaRPr lang="en-US" altLang="zh-CN" sz="1800" b="1" dirty="0" smtClean="0">
              <a:latin typeface="Clarity City" panose="020B0604020202020204" charset="0"/>
              <a:cs typeface="Clarity Cit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7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How can you contact me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406486" y="981075"/>
            <a:ext cx="10515600" cy="441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Github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: @hzxuzhonghu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Istio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 Slack: @hzxuzhonghu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WeChat: @zhhxu2011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992" y="1060772"/>
            <a:ext cx="4001383" cy="545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342D4B4-BF92-D14A-BF1C-9878B92A2A3D}"/>
              </a:ext>
            </a:extLst>
          </p:cNvPr>
          <p:cNvSpPr txBox="1">
            <a:spLocks/>
          </p:cNvSpPr>
          <p:nvPr/>
        </p:nvSpPr>
        <p:spPr>
          <a:xfrm>
            <a:off x="559904" y="32639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Zhonghu </a:t>
            </a:r>
            <a:r>
              <a:rPr lang="en-US" altLang="zh-CN" sz="3600" i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Xu, Huawei Cloud</a:t>
            </a:r>
            <a:endParaRPr lang="en-US" sz="3600" i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91E3EC15-5521-4C4D-8C50-80159D61BEC0}"/>
              </a:ext>
            </a:extLst>
          </p:cNvPr>
          <p:cNvSpPr txBox="1">
            <a:spLocks/>
          </p:cNvSpPr>
          <p:nvPr/>
        </p:nvSpPr>
        <p:spPr>
          <a:xfrm>
            <a:off x="559904" y="24611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Rethink </a:t>
            </a:r>
            <a:r>
              <a:rPr lang="en-US" sz="8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About Service Mesh Load Balancing</a:t>
            </a:r>
          </a:p>
          <a:p>
            <a:endParaRPr lang="en-US" sz="8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87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411" y="2702088"/>
            <a:ext cx="3908337" cy="39083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About Me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403682" y="9337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6" name="Google Shape;101;p3"/>
          <p:cNvSpPr txBox="1"/>
          <p:nvPr/>
        </p:nvSpPr>
        <p:spPr>
          <a:xfrm>
            <a:off x="6029264" y="4790321"/>
            <a:ext cx="28124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CA" sz="1800" b="1" i="0" u="none" strike="noStrike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 Medium" pitchFamily="2" charset="77"/>
                <a:sym typeface="Arial"/>
              </a:rPr>
              <a:t/>
            </a:r>
            <a:br>
              <a:rPr lang="en-CA" sz="1800" b="1" i="0" u="none" strike="noStrike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 Medium" pitchFamily="2" charset="77"/>
                <a:sym typeface="Arial"/>
              </a:rPr>
            </a:br>
            <a:r>
              <a:rPr lang="en-CA" sz="1800" b="1" i="0" u="none" strike="noStrike" cap="none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 Medium" pitchFamily="2" charset="77"/>
                <a:sym typeface="Arial"/>
              </a:rPr>
              <a:t>Github</a:t>
            </a:r>
            <a:r>
              <a:rPr lang="en-CA" sz="1800" b="1" i="0" u="none" strike="noStrike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 Medium" pitchFamily="2" charset="77"/>
                <a:sym typeface="Arial"/>
              </a:rPr>
              <a:t>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 Medium" pitchFamily="2" charset="77"/>
                <a:sym typeface="Arial"/>
              </a:rPr>
              <a:t>@hzxuzhonghu</a:t>
            </a:r>
          </a:p>
          <a:p>
            <a:pPr algn="ctr"/>
            <a:r>
              <a:rPr lang="en-US" altLang="zh-CN" sz="1800" b="1" u="none" strike="noStrike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 Medium" pitchFamily="2" charset="77"/>
                <a:sym typeface="Arial"/>
              </a:rPr>
              <a:t>Twitter </a:t>
            </a:r>
            <a:r>
              <a:rPr lang="en-US" altLang="zh-CN" b="1" dirty="0"/>
              <a:t>@</a:t>
            </a:r>
            <a:r>
              <a:rPr lang="en-US" altLang="zh-CN" b="1" dirty="0" err="1" smtClean="0"/>
              <a:t>ZhonghuXu</a:t>
            </a:r>
            <a:r>
              <a:rPr lang="en-US" altLang="zh-CN" b="1" dirty="0"/>
              <a:t/>
            </a:r>
            <a:br>
              <a:rPr lang="en-US" altLang="zh-CN" b="1" dirty="0"/>
            </a:br>
            <a:endParaRPr lang="en-US" altLang="zh-CN" sz="1800" b="1" i="1" u="none" strike="noStrike" cap="none" dirty="0" smtClean="0">
              <a:solidFill>
                <a:schemeClr val="tx1">
                  <a:lumMod val="85000"/>
                  <a:lumOff val="15000"/>
                </a:schemeClr>
              </a:solidFill>
              <a:latin typeface="Clarity City Medium" pitchFamily="2" charset="77"/>
              <a:sym typeface="Arial"/>
            </a:endParaRPr>
          </a:p>
        </p:txBody>
      </p:sp>
      <p:sp>
        <p:nvSpPr>
          <p:cNvPr id="7" name="Google Shape;102;p3">
            <a:extLst>
              <a:ext uri="{FF2B5EF4-FFF2-40B4-BE49-F238E27FC236}">
                <a16:creationId xmlns:a16="http://schemas.microsoft.com/office/drawing/2014/main" xmlns="" id="{B8CADE01-7450-2745-9B6A-BF3E3149F68F}"/>
              </a:ext>
            </a:extLst>
          </p:cNvPr>
          <p:cNvSpPr txBox="1"/>
          <p:nvPr/>
        </p:nvSpPr>
        <p:spPr>
          <a:xfrm>
            <a:off x="483302" y="1833715"/>
            <a:ext cx="6297515" cy="393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>
              <a:spcAft>
                <a:spcPts val="1200"/>
              </a:spcAft>
              <a:buFontTx/>
              <a:buChar char="-"/>
            </a:pPr>
            <a:r>
              <a:rPr lang="en-US" altLang="zh-CN" sz="1800" dirty="0" err="1" smtClean="0">
                <a:latin typeface="Clarity City" panose="020B0604020202020204" charset="0"/>
                <a:cs typeface="Clarity City" panose="020B0604020202020204" charset="0"/>
              </a:rPr>
              <a:t>Istio</a:t>
            </a:r>
            <a:r>
              <a:rPr lang="en-US" altLang="zh-CN" sz="1800" dirty="0" smtClean="0">
                <a:latin typeface="Clarity City" panose="020B0604020202020204" charset="0"/>
                <a:cs typeface="Clarity City" panose="020B0604020202020204" charset="0"/>
              </a:rPr>
              <a:t> </a:t>
            </a:r>
            <a:r>
              <a:rPr lang="en-US" altLang="zh-CN" sz="1800" dirty="0">
                <a:latin typeface="Clarity City" panose="020B0604020202020204" charset="0"/>
                <a:cs typeface="Clarity City" panose="020B0604020202020204" charset="0"/>
              </a:rPr>
              <a:t>steering committee member</a:t>
            </a:r>
          </a:p>
          <a:p>
            <a:pPr marL="285750" lvl="0" indent="-285750">
              <a:spcAft>
                <a:spcPts val="1200"/>
              </a:spcAft>
              <a:buFontTx/>
              <a:buChar char="-"/>
            </a:pPr>
            <a:r>
              <a:rPr lang="en-US" altLang="zh-CN" sz="1800" dirty="0" err="1">
                <a:latin typeface="Clarity City" panose="020B0604020202020204" charset="0"/>
                <a:cs typeface="Clarity City" panose="020B0604020202020204" charset="0"/>
              </a:rPr>
              <a:t>Istio</a:t>
            </a:r>
            <a:r>
              <a:rPr lang="en-US" altLang="zh-CN" sz="1800" dirty="0">
                <a:latin typeface="Clarity City" panose="020B0604020202020204" charset="0"/>
                <a:cs typeface="Clarity City" panose="020B0604020202020204" charset="0"/>
              </a:rPr>
              <a:t> </a:t>
            </a:r>
            <a:r>
              <a:rPr lang="en-US" altLang="zh-CN" sz="1800" dirty="0" smtClean="0">
                <a:latin typeface="Clarity City" panose="020B0604020202020204" charset="0"/>
                <a:cs typeface="Clarity City" panose="020B0604020202020204" charset="0"/>
              </a:rPr>
              <a:t>Maintainer </a:t>
            </a:r>
          </a:p>
          <a:p>
            <a:pPr marL="285750" lvl="0" indent="-285750">
              <a:spcAft>
                <a:spcPts val="1200"/>
              </a:spcAft>
              <a:buFontTx/>
              <a:buChar char="-"/>
            </a:pPr>
            <a:r>
              <a:rPr lang="en-US" altLang="zh-CN" dirty="0" smtClean="0">
                <a:latin typeface="Clarity City" panose="020B0604020202020204" charset="0"/>
                <a:cs typeface="Clarity City" panose="020B0604020202020204" charset="0"/>
              </a:rPr>
              <a:t>Volcano, </a:t>
            </a:r>
            <a:r>
              <a:rPr lang="en-US" altLang="zh-CN" dirty="0" err="1" smtClean="0">
                <a:latin typeface="Clarity City" panose="020B0604020202020204" charset="0"/>
                <a:cs typeface="Clarity City" panose="020B0604020202020204" charset="0"/>
              </a:rPr>
              <a:t>Kurator</a:t>
            </a:r>
            <a:r>
              <a:rPr lang="en-US" altLang="zh-CN" dirty="0" smtClean="0">
                <a:latin typeface="Clarity City" panose="020B0604020202020204" charset="0"/>
                <a:cs typeface="Clarity City" panose="020B0604020202020204" charset="0"/>
              </a:rPr>
              <a:t> Maintainer</a:t>
            </a:r>
            <a:endParaRPr lang="en-US" altLang="zh-CN" sz="1800" dirty="0" smtClean="0">
              <a:latin typeface="Clarity City" panose="020B0604020202020204" charset="0"/>
              <a:cs typeface="Clarity City" panose="020B0604020202020204" charset="0"/>
            </a:endParaRPr>
          </a:p>
          <a:p>
            <a:pPr marL="285750" lvl="0" indent="-285750">
              <a:spcAft>
                <a:spcPts val="1200"/>
              </a:spcAft>
              <a:buFontTx/>
              <a:buChar char="-"/>
            </a:pPr>
            <a:r>
              <a:rPr lang="en-US" altLang="zh-CN" sz="1800" dirty="0" smtClean="0">
                <a:latin typeface="Clarity City" panose="020B0604020202020204" charset="0"/>
                <a:cs typeface="Clarity City" panose="020B0604020202020204" charset="0"/>
              </a:rPr>
              <a:t>Kubernetes member &amp; core contributor </a:t>
            </a:r>
          </a:p>
          <a:p>
            <a:pPr marL="285750" lvl="0" indent="-285750">
              <a:spcAft>
                <a:spcPts val="1200"/>
              </a:spcAft>
              <a:buFontTx/>
              <a:buChar char="-"/>
            </a:pPr>
            <a:r>
              <a:rPr lang="en-US" altLang="zh-CN" dirty="0" smtClean="0">
                <a:latin typeface="Clarity City" panose="020B0604020202020204" charset="0"/>
                <a:cs typeface="Clarity City" panose="020B0604020202020204" charset="0"/>
              </a:rPr>
              <a:t>Google Open Source Peer Bonus Award</a:t>
            </a:r>
            <a:endParaRPr lang="en-US" altLang="zh-CN" sz="1800" dirty="0" smtClean="0">
              <a:latin typeface="Clarity City" panose="020B0604020202020204" charset="0"/>
              <a:cs typeface="Clarity City" panose="020B0604020202020204" charset="0"/>
            </a:endParaRPr>
          </a:p>
          <a:p>
            <a:pPr marL="285750" lvl="0" indent="-285750">
              <a:spcAft>
                <a:spcPts val="1200"/>
              </a:spcAft>
              <a:buFontTx/>
              <a:buChar char="-"/>
            </a:pPr>
            <a:r>
              <a:rPr lang="en-US" altLang="zh-CN" dirty="0" smtClean="0">
                <a:latin typeface="Clarity City" panose="020B0604020202020204" charset="0"/>
                <a:cs typeface="Clarity City" panose="020B0604020202020204" charset="0"/>
              </a:rPr>
              <a:t>《</a:t>
            </a:r>
            <a:r>
              <a:rPr lang="zh-CN" altLang="en-US" dirty="0" smtClean="0">
                <a:latin typeface="Clarity City" panose="020B0604020202020204" charset="0"/>
                <a:cs typeface="Clarity City" panose="020B0604020202020204" charset="0"/>
              </a:rPr>
              <a:t>云原生服务网格</a:t>
            </a:r>
            <a:r>
              <a:rPr lang="en-US" altLang="zh-CN" dirty="0" err="1" smtClean="0">
                <a:latin typeface="Clarity City" panose="020B0604020202020204" charset="0"/>
                <a:cs typeface="Clarity City" panose="020B0604020202020204" charset="0"/>
              </a:rPr>
              <a:t>Istio</a:t>
            </a:r>
            <a:r>
              <a:rPr lang="en-US" altLang="zh-CN" dirty="0" smtClean="0">
                <a:latin typeface="Clarity City" panose="020B0604020202020204" charset="0"/>
                <a:cs typeface="Clarity City" panose="020B0604020202020204" charset="0"/>
              </a:rPr>
              <a:t>》</a:t>
            </a:r>
            <a:r>
              <a:rPr lang="zh-CN" altLang="en-US" dirty="0">
                <a:latin typeface="Clarity City" panose="020B0604020202020204" charset="0"/>
                <a:cs typeface="Clarity City" panose="020B0604020202020204" charset="0"/>
              </a:rPr>
              <a:t> </a:t>
            </a:r>
            <a:r>
              <a:rPr lang="en-US" altLang="zh-CN" dirty="0" smtClean="0">
                <a:latin typeface="Clarity City" panose="020B0604020202020204" charset="0"/>
                <a:cs typeface="Clarity City" panose="020B0604020202020204" charset="0"/>
              </a:rPr>
              <a:t>&amp; 《</a:t>
            </a:r>
            <a:r>
              <a:rPr lang="en-US" altLang="zh-CN" dirty="0" err="1" smtClean="0">
                <a:latin typeface="Clarity City" panose="020B0604020202020204" charset="0"/>
                <a:cs typeface="Clarity City" panose="020B0604020202020204" charset="0"/>
              </a:rPr>
              <a:t>Istio</a:t>
            </a:r>
            <a:r>
              <a:rPr lang="zh-CN" altLang="en-US" dirty="0" smtClean="0">
                <a:latin typeface="Clarity City" panose="020B0604020202020204" charset="0"/>
                <a:cs typeface="Clarity City" panose="020B0604020202020204" charset="0"/>
              </a:rPr>
              <a:t>权威指南</a:t>
            </a:r>
            <a:r>
              <a:rPr lang="en-US" altLang="zh-CN" dirty="0" smtClean="0">
                <a:latin typeface="Clarity City" panose="020B0604020202020204" charset="0"/>
                <a:cs typeface="Clarity City" panose="020B0604020202020204" charset="0"/>
              </a:rPr>
              <a:t>》</a:t>
            </a:r>
            <a:r>
              <a:rPr lang="zh-CN" altLang="en-US" dirty="0" smtClean="0">
                <a:latin typeface="Clarity City" panose="020B0604020202020204" charset="0"/>
                <a:cs typeface="Clarity City" panose="020B0604020202020204" charset="0"/>
              </a:rPr>
              <a:t>作者</a:t>
            </a:r>
            <a:endParaRPr lang="en-US" altLang="zh-CN" sz="1800" dirty="0" smtClean="0">
              <a:latin typeface="Clarity City" panose="020B0604020202020204" charset="0"/>
              <a:cs typeface="Clarity City" panose="020B0604020202020204" charset="0"/>
            </a:endParaRPr>
          </a:p>
          <a:p>
            <a:pPr marL="285750" lvl="0" indent="-285750">
              <a:spcAft>
                <a:spcPts val="1200"/>
              </a:spcAft>
              <a:buFontTx/>
              <a:buChar char="-"/>
            </a:pPr>
            <a:r>
              <a:rPr lang="en-US" altLang="zh-CN" sz="1800" dirty="0" err="1" smtClean="0">
                <a:latin typeface="Clarity City" panose="020B0604020202020204" charset="0"/>
                <a:cs typeface="Clarity City" panose="020B0604020202020204" charset="0"/>
              </a:rPr>
              <a:t>Github</a:t>
            </a:r>
            <a:r>
              <a:rPr lang="zh-CN" altLang="en-US" sz="1800" dirty="0">
                <a:latin typeface="Clarity City" panose="020B0604020202020204" charset="0"/>
                <a:cs typeface="Clarity City" panose="020B0604020202020204" charset="0"/>
              </a:rPr>
              <a:t>：</a:t>
            </a:r>
            <a:r>
              <a:rPr lang="en-US" altLang="zh-CN" sz="1800" dirty="0">
                <a:latin typeface="Clarity City" panose="020B0604020202020204" charset="0"/>
                <a:cs typeface="Clarity City" panose="020B0604020202020204" charset="0"/>
                <a:hlinkClick r:id="rId3"/>
              </a:rPr>
              <a:t>https://github.com/hzxuzhonghu</a:t>
            </a:r>
            <a:endParaRPr lang="en-US" altLang="zh-CN" sz="1800" dirty="0">
              <a:latin typeface="Clarity City" panose="020B0604020202020204" charset="0"/>
              <a:cs typeface="Clarity City" panose="020B0604020202020204" charset="0"/>
            </a:endParaRPr>
          </a:p>
          <a:p>
            <a:pPr lvl="0">
              <a:spcAft>
                <a:spcPts val="1200"/>
              </a:spcAft>
            </a:pPr>
            <a:endParaRPr lang="en-US" altLang="zh-CN" sz="1800" dirty="0"/>
          </a:p>
        </p:txBody>
      </p:sp>
      <p:pic>
        <p:nvPicPr>
          <p:cNvPr id="9" name="Picture 2" descr="C:\Users\x00407614\AppData\Roaming\eSpace_Desktop\UserData\x00407614\imagefiles\C631BBF7-3F8B-42FF-A2AF-3604D4E8BB4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833" y="1432874"/>
            <a:ext cx="2853563" cy="357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2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Service Mesh Production Usage Growth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1026" name="Picture 2" descr="C:\Users\x00407614\AppData\Roaming\eSpace_Desktop\UserData\x00407614\imagefiles\EB11536A-F77D-47AF-B548-30CEA14749D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96" y="1192023"/>
            <a:ext cx="5248275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x00407614\AppData\Roaming\eSpace_Desktop\UserData\x00407614\imagefiles\39429E5D-626B-4877-BAB3-7AF684736C9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04" y="3597585"/>
            <a:ext cx="3009900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ound chart shows use of service mesh in production (60%), development (10%), evaluating (19%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887" y="1088282"/>
            <a:ext cx="4821997" cy="540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83804" y="4593881"/>
            <a:ext cx="3662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Reference</a:t>
            </a:r>
            <a:r>
              <a:rPr lang="en-US" altLang="zh-CN" dirty="0"/>
              <a:t>: </a:t>
            </a:r>
            <a:r>
              <a:rPr lang="en-US" altLang="zh-CN" u="sng" dirty="0">
                <a:hlinkClick r:id="rId5"/>
              </a:rPr>
              <a:t>CNCF 2022 Annual </a:t>
            </a:r>
            <a:r>
              <a:rPr lang="en-US" altLang="zh-CN" u="sng" dirty="0" smtClean="0">
                <a:hlinkClick r:id="rId5"/>
              </a:rPr>
              <a:t>Survey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61887" y="6497414"/>
            <a:ext cx="4329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Reference: </a:t>
            </a:r>
            <a:r>
              <a:rPr lang="en-US" altLang="zh-CN" dirty="0" smtClean="0">
                <a:hlinkClick r:id="rId6"/>
              </a:rPr>
              <a:t>CNCF Service Mesh Micro Survey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11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Most Concerned Features 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grpSp>
        <p:nvGrpSpPr>
          <p:cNvPr id="98" name="eccb642b-e4e0-4c93-91fb-dad73a5b6067" descr="FSIAAB+LCAAAAAAABADVmF1v2jAUhv+L190xFDtfhLu0lG3SuqIW9WbiIiMGXIUEJabqh/jvdUIox4NkGCWE3iD8ccLxc/y+OeINXTAfdRFGLXTBXxZUfL+fezHvMW8ae/ObyKeBWBvE0YLGnNEEdf+85UEEBD14wZLmu17E/A0L2Xw5z6ZRV2trYsp7BlNYyyZ7dMzmXtBjU8bFs8XMz2RA4zENeb6Rx0vaQvnAwm1T7xgWzj+J1ULf42i5yM6wam1S0+F5eMzCKcgtfxbSvqL90QaIvoqCKN4N3mw1wdbbyYSN6XBG5zSLEktDFnI39O9nnr/BcBmz6YyHNEnyidu/j3TMQVjXFIHZI7Pty2QmHv6l3yc94rhpnnuTtkAml1EUUC/cTXsNc1+4ffpi2p22Q3TNttafHQdvUyMgtY5yMWG0c3gxsXbCahqGTa4MWE2YNcbq5ZTiGxCnbUv1dLaZ6TAzdW1K4QrixLWo09pfz0vX7V07sJ5S2kfIU4pvQJ8WaRvQbLG9zc2AuakLVApXUCipRaHO/oqKmvY1DVYUpk2OUKgU34BCTbPYcU2Ym7pGpXAFjZJaNIq1/SW1bPe634MllfI+QqQifiR+goW+gCR1R1Cxrv+4TPhclCXfue2pXjIWMZ3kDo4Gnmi8KKdxkq3sPAGsi3KHPn1GXdISZRJtW57iNyfjch36+QSxswlBcUF/i+g00fV5sik0Wu32eNuUKh2MAG9oHEP6DOD8c+m2iHS0UkWXHTGRsO0Bkf5+Uxx2HLD0lhjFR12LDZ50uKUrRu44tQYhs4TyXBsbLX1MphcFqk5aUAdnwHNXMQDgdK12cH0WBDWB+5/0aiUH316DKGGcRWEpPLsY3iZe4vcjitlrFHIvcAM2DVPnElt/0Ul6Dx/S047lJSF5ysez1NSS/P13z17pHU1o/ERF0hMvSDbvsg+cm5dnNpEe6o4GHmdP0g5pDqNC4jYEVsUAEifqZtcpMLuSWhxudrjk6tUKQlcSrXOGoi1D58CTVzGA6HYaq8rR1fyiaIycqep3uKSjOBvDI4cYHik2PCx1JdWNIHlL3fdwUZdXVpTDnY+UXMJTELGVVIzPsW0pRSj1HdWNIMJO/QhrdsKmCTrKhvgZOkD9EEPUSwxRalyqGwHyhnaEIRZ1gmVFOdwQ9bK7eAIiWE3N59gSliKUGpPqRhAhqR9hzYbYNEFd1RDJZ+gQjUMM0Sg2RCL/b1XZCJI31A2RFP4PWEmHaJT9E3gCIqaSmsk5doilCKXOpLoRRGjVj7BmQ2yG4Gj1DsZlttMVIgAA">
            <a:extLst>
              <a:ext uri="{FF2B5EF4-FFF2-40B4-BE49-F238E27FC236}">
                <a16:creationId xmlns:p14="http://schemas.microsoft.com/office/powerpoint/2010/main" xmlns:a16="http://schemas.microsoft.com/office/drawing/2014/main" xmlns="" id="{A97B4D2D-836D-43D1-8468-6202E71D0D50}"/>
              </a:ext>
            </a:extLst>
          </p:cNvPr>
          <p:cNvGrpSpPr>
            <a:grpSpLocks noChangeAspect="1"/>
          </p:cNvGrpSpPr>
          <p:nvPr/>
        </p:nvGrpSpPr>
        <p:grpSpPr>
          <a:xfrm>
            <a:off x="4178395" y="2092164"/>
            <a:ext cx="4879998" cy="3065240"/>
            <a:chOff x="5229088" y="1866143"/>
            <a:chExt cx="4879998" cy="3065240"/>
          </a:xfrm>
        </p:grpSpPr>
        <p:sp>
          <p:nvSpPr>
            <p:cNvPr id="99" name="RelativeShape1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44606C6B-1DCE-4785-8043-80D50DE8F775}"/>
                </a:ext>
              </a:extLst>
            </p:cNvPr>
            <p:cNvSpPr/>
            <p:nvPr/>
          </p:nvSpPr>
          <p:spPr>
            <a:xfrm>
              <a:off x="5458296" y="2169116"/>
              <a:ext cx="3770669" cy="1333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ValueShape1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DDDBC531-380F-4622-B26F-F575CC979C83}"/>
                </a:ext>
              </a:extLst>
            </p:cNvPr>
            <p:cNvSpPr/>
            <p:nvPr/>
          </p:nvSpPr>
          <p:spPr>
            <a:xfrm>
              <a:off x="5458296" y="2169116"/>
              <a:ext cx="2975928" cy="133350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CustomText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D844FC15-AC2D-42F0-ADB9-0E5277A920DF}"/>
                </a:ext>
              </a:extLst>
            </p:cNvPr>
            <p:cNvSpPr/>
            <p:nvPr/>
          </p:nvSpPr>
          <p:spPr>
            <a:xfrm>
              <a:off x="5229089" y="1866143"/>
              <a:ext cx="2896816" cy="302973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no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strike="noStrike" kern="1200" cap="none" spc="0" normalizeH="0" baseline="0" noProof="0" dirty="0" smtClean="0">
                  <a:effectLst/>
                  <a:uLnTx/>
                  <a:uFillTx/>
                </a:rPr>
                <a:t>Security – for example </a:t>
              </a:r>
              <a:r>
                <a:rPr kumimoji="0" lang="en-US" altLang="zh-CN" sz="1600" b="1" i="0" strike="noStrike" kern="1200" cap="none" spc="0" normalizeH="0" baseline="0" noProof="0" dirty="0" err="1" smtClean="0">
                  <a:effectLst/>
                  <a:uLnTx/>
                  <a:uFillTx/>
                </a:rPr>
                <a:t>mTLS</a:t>
              </a:r>
              <a:endParaRPr kumimoji="0" lang="en-US" altLang="zh-CN" sz="1600" b="1" i="0" strike="noStrike" kern="1200" cap="none" spc="0" normalizeH="0" baseline="0" noProof="0" dirty="0">
                <a:effectLst/>
                <a:uLnTx/>
                <a:uFillTx/>
              </a:endParaRPr>
            </a:p>
          </p:txBody>
        </p:sp>
        <p:sp>
          <p:nvSpPr>
            <p:cNvPr id="102" name="ValueText1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F484D7C8-EF24-474C-A6ED-7ED8AC108206}"/>
                </a:ext>
              </a:extLst>
            </p:cNvPr>
            <p:cNvSpPr/>
            <p:nvPr/>
          </p:nvSpPr>
          <p:spPr>
            <a:xfrm>
              <a:off x="9415930" y="2088116"/>
              <a:ext cx="693156" cy="346708"/>
            </a:xfrm>
            <a:prstGeom prst="rect">
              <a:avLst/>
            </a:prstGeom>
          </p:spPr>
          <p:txBody>
            <a:bodyPr wrap="none" lIns="90000" tIns="46800" rIns="90000" bIns="4680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800" kern="0" dirty="0" smtClean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79%</a:t>
              </a:r>
              <a:endParaRPr lang="zh-CN" altLang="en-US" sz="138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3" name="RelativeShape2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282F2670-3FCC-4288-8F41-24C1D22DC578}"/>
                </a:ext>
              </a:extLst>
            </p:cNvPr>
            <p:cNvSpPr/>
            <p:nvPr/>
          </p:nvSpPr>
          <p:spPr>
            <a:xfrm>
              <a:off x="5458296" y="2998225"/>
              <a:ext cx="3770669" cy="1333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ValueShape2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B7C899B5-279D-4A7A-9338-57CDDDBE0151}"/>
                </a:ext>
              </a:extLst>
            </p:cNvPr>
            <p:cNvSpPr/>
            <p:nvPr/>
          </p:nvSpPr>
          <p:spPr>
            <a:xfrm>
              <a:off x="5458296" y="2998225"/>
              <a:ext cx="2938221" cy="133350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CustomText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389ABAB6-F736-45E1-BD18-E203EB5C2D11}"/>
                </a:ext>
              </a:extLst>
            </p:cNvPr>
            <p:cNvSpPr/>
            <p:nvPr/>
          </p:nvSpPr>
          <p:spPr>
            <a:xfrm>
              <a:off x="5229088" y="2695252"/>
              <a:ext cx="4103448" cy="302973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no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strike="noStrike" kern="1200" cap="none" spc="0" normalizeH="0" baseline="0" noProof="0" dirty="0" err="1" smtClean="0">
                  <a:effectLst/>
                  <a:uLnTx/>
                  <a:uFillTx/>
                </a:rPr>
                <a:t>Obsevability</a:t>
              </a:r>
              <a:r>
                <a:rPr kumimoji="0" lang="en-US" altLang="zh-CN" sz="1600" b="1" i="0" strike="noStrike" kern="1200" cap="none" spc="0" normalizeH="0" baseline="0" noProof="0" dirty="0" smtClean="0">
                  <a:effectLst/>
                  <a:uLnTx/>
                  <a:uFillTx/>
                </a:rPr>
                <a:t> – for example,</a:t>
              </a:r>
              <a:r>
                <a:rPr kumimoji="0" lang="en-US" altLang="zh-CN" sz="1600" b="1" i="0" strike="noStrike" kern="1200" cap="none" spc="0" normalizeH="0" noProof="0" dirty="0" smtClean="0">
                  <a:effectLst/>
                  <a:uLnTx/>
                  <a:uFillTx/>
                </a:rPr>
                <a:t> golden metrics</a:t>
              </a:r>
              <a:endParaRPr kumimoji="0" lang="en-US" altLang="zh-CN" sz="1600" b="1" i="0" strike="noStrike" kern="1200" cap="none" spc="0" normalizeH="0" baseline="0" noProof="0" dirty="0">
                <a:effectLst/>
                <a:uLnTx/>
                <a:uFillTx/>
              </a:endParaRPr>
            </a:p>
          </p:txBody>
        </p:sp>
        <p:sp>
          <p:nvSpPr>
            <p:cNvPr id="106" name="ValueText2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6B3FAEC4-FC7C-4B2F-AB2E-871811EBBADC}"/>
                </a:ext>
              </a:extLst>
            </p:cNvPr>
            <p:cNvSpPr/>
            <p:nvPr/>
          </p:nvSpPr>
          <p:spPr>
            <a:xfrm>
              <a:off x="9415930" y="2917225"/>
              <a:ext cx="693156" cy="346708"/>
            </a:xfrm>
            <a:prstGeom prst="rect">
              <a:avLst/>
            </a:prstGeom>
          </p:spPr>
          <p:txBody>
            <a:bodyPr wrap="none" lIns="90000" tIns="46800" rIns="90000" bIns="4680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800" kern="0" dirty="0" smtClean="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78%</a:t>
              </a:r>
              <a:endParaRPr lang="zh-CN" altLang="en-US" sz="13800" dirty="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7" name="RelativeShape3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6F8419EB-78BE-429B-BCB3-941C8DF9AAE5}"/>
                </a:ext>
              </a:extLst>
            </p:cNvPr>
            <p:cNvSpPr/>
            <p:nvPr/>
          </p:nvSpPr>
          <p:spPr>
            <a:xfrm>
              <a:off x="5458296" y="3831950"/>
              <a:ext cx="3770669" cy="1333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ValueShape3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36A6AA0B-32AF-4DE5-A1F3-D06505816FBB}"/>
                </a:ext>
              </a:extLst>
            </p:cNvPr>
            <p:cNvSpPr/>
            <p:nvPr/>
          </p:nvSpPr>
          <p:spPr>
            <a:xfrm>
              <a:off x="5458296" y="3831950"/>
              <a:ext cx="2354348" cy="133350"/>
            </a:xfrm>
            <a:prstGeom prst="rect">
              <a:avLst/>
            </a:prstGeom>
            <a:solidFill>
              <a:schemeClr val="accent5">
                <a:lumMod val="100000"/>
              </a:schemeClr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CustomText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03371DAD-5149-4E32-9CCE-EE46359EDAB8}"/>
                </a:ext>
              </a:extLst>
            </p:cNvPr>
            <p:cNvSpPr/>
            <p:nvPr/>
          </p:nvSpPr>
          <p:spPr>
            <a:xfrm>
              <a:off x="5229088" y="3528977"/>
              <a:ext cx="4879998" cy="302973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no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strike="noStrike" kern="1200" cap="none" spc="0" normalizeH="0" baseline="0" noProof="0" dirty="0" smtClean="0">
                  <a:effectLst/>
                  <a:uLnTx/>
                  <a:uFillTx/>
                </a:rPr>
                <a:t>Traffic management</a:t>
              </a:r>
              <a:r>
                <a:rPr kumimoji="0" lang="en-US" altLang="zh-CN" sz="1600" b="1" i="0" strike="noStrike" kern="1200" cap="none" spc="0" normalizeH="0" noProof="0" dirty="0" smtClean="0">
                  <a:effectLst/>
                  <a:uLnTx/>
                  <a:uFillTx/>
                </a:rPr>
                <a:t> – for example, blue-green deploys</a:t>
              </a:r>
              <a:endParaRPr kumimoji="0" lang="en-US" altLang="zh-CN" sz="1600" b="1" i="0" strike="noStrike" kern="1200" cap="none" spc="0" normalizeH="0" baseline="0" noProof="0" dirty="0">
                <a:effectLst/>
                <a:uLnTx/>
                <a:uFillTx/>
              </a:endParaRPr>
            </a:p>
          </p:txBody>
        </p:sp>
        <p:sp>
          <p:nvSpPr>
            <p:cNvPr id="110" name="ValueText3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FAEBAB85-43CF-4107-9559-305B3E908015}"/>
                </a:ext>
              </a:extLst>
            </p:cNvPr>
            <p:cNvSpPr/>
            <p:nvPr/>
          </p:nvSpPr>
          <p:spPr>
            <a:xfrm>
              <a:off x="9415930" y="3750950"/>
              <a:ext cx="693156" cy="346708"/>
            </a:xfrm>
            <a:prstGeom prst="rect">
              <a:avLst/>
            </a:prstGeom>
          </p:spPr>
          <p:txBody>
            <a:bodyPr wrap="none" lIns="90000" tIns="46800" rIns="90000" bIns="4680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800" kern="0" smtClean="0">
                  <a:solidFill>
                    <a:schemeClr val="accent5">
                      <a:lumMod val="100000"/>
                    </a:schemeClr>
                  </a:solidFill>
                  <a:latin typeface="Impact" panose="020B0806030902050204" pitchFamily="34" charset="0"/>
                </a:rPr>
                <a:t>62%</a:t>
              </a:r>
              <a:endParaRPr lang="zh-CN" altLang="en-US" sz="13800" dirty="0">
                <a:solidFill>
                  <a:schemeClr val="accent5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1" name="RelativeShape4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034140EB-0FB2-4FE7-B532-C1E219509D13}"/>
                </a:ext>
              </a:extLst>
            </p:cNvPr>
            <p:cNvSpPr/>
            <p:nvPr/>
          </p:nvSpPr>
          <p:spPr>
            <a:xfrm>
              <a:off x="5458296" y="4665675"/>
              <a:ext cx="3770669" cy="1333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ValueShape4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AA8AA6F6-9439-48B6-80C8-652CBEA5BD7E}"/>
                </a:ext>
              </a:extLst>
            </p:cNvPr>
            <p:cNvSpPr/>
            <p:nvPr/>
          </p:nvSpPr>
          <p:spPr>
            <a:xfrm>
              <a:off x="5458296" y="4665675"/>
              <a:ext cx="2108674" cy="133350"/>
            </a:xfrm>
            <a:prstGeom prst="rect">
              <a:avLst/>
            </a:prstGeom>
            <a:solidFill>
              <a:schemeClr val="accent6">
                <a:lumMod val="100000"/>
              </a:schemeClr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CustomText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91F78EDA-142D-441E-92AD-F18C84DE4C7A}"/>
                </a:ext>
              </a:extLst>
            </p:cNvPr>
            <p:cNvSpPr/>
            <p:nvPr/>
          </p:nvSpPr>
          <p:spPr>
            <a:xfrm>
              <a:off x="5229088" y="4362702"/>
              <a:ext cx="3848924" cy="302973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no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strike="noStrike" kern="1200" cap="none" spc="0" normalizeH="0" baseline="0" noProof="0" dirty="0" smtClean="0">
                  <a:effectLst/>
                  <a:uLnTx/>
                  <a:uFillTx/>
                </a:rPr>
                <a:t>Reliability – for example request retries</a:t>
              </a:r>
              <a:endParaRPr kumimoji="0" lang="en-US" altLang="zh-CN" sz="1600" b="1" i="0" strike="noStrike" kern="1200" cap="none" spc="0" normalizeH="0" baseline="0" noProof="0" dirty="0">
                <a:effectLst/>
                <a:uLnTx/>
                <a:uFillTx/>
              </a:endParaRPr>
            </a:p>
          </p:txBody>
        </p:sp>
        <p:sp>
          <p:nvSpPr>
            <p:cNvPr id="114" name="ValueText4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AE324E71-E58B-4934-B1DF-5D2335176138}"/>
                </a:ext>
              </a:extLst>
            </p:cNvPr>
            <p:cNvSpPr/>
            <p:nvPr/>
          </p:nvSpPr>
          <p:spPr>
            <a:xfrm>
              <a:off x="9415930" y="4584675"/>
              <a:ext cx="693156" cy="346708"/>
            </a:xfrm>
            <a:prstGeom prst="rect">
              <a:avLst/>
            </a:prstGeom>
          </p:spPr>
          <p:txBody>
            <a:bodyPr wrap="none" lIns="90000" tIns="46800" rIns="90000" bIns="4680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800" kern="0" smtClean="0">
                  <a:solidFill>
                    <a:schemeClr val="accent6">
                      <a:lumMod val="100000"/>
                    </a:schemeClr>
                  </a:solidFill>
                  <a:latin typeface="Impact" panose="020B0806030902050204" pitchFamily="34" charset="0"/>
                </a:rPr>
                <a:t>56%</a:t>
              </a:r>
              <a:endParaRPr lang="zh-CN" altLang="en-US" sz="13800" dirty="0">
                <a:solidFill>
                  <a:schemeClr val="accent6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15" name="ExtraShape1">
            <a:extLst>
              <a:ext uri="{FF2B5EF4-FFF2-40B4-BE49-F238E27FC236}">
                <a16:creationId xmlns:a14="http://schemas.microsoft.com/office/drawing/2010/main" xmlns:p14="http://schemas.microsoft.com/office/powerpoint/2010/main" xmlns:a16="http://schemas.microsoft.com/office/drawing/2014/main" xmlns="" id="{72D03357-EEC1-4EC0-A934-1C56C1CE2223}"/>
              </a:ext>
            </a:extLst>
          </p:cNvPr>
          <p:cNvSpPr/>
          <p:nvPr/>
        </p:nvSpPr>
        <p:spPr>
          <a:xfrm>
            <a:off x="772342" y="2088116"/>
            <a:ext cx="2734097" cy="2734097"/>
          </a:xfrm>
          <a:prstGeom prst="arc">
            <a:avLst>
              <a:gd name="adj1" fmla="val 16200000"/>
              <a:gd name="adj2" fmla="val 15910147"/>
            </a:avLst>
          </a:prstGeom>
          <a:ln w="190500" cap="sq">
            <a:solidFill>
              <a:schemeClr val="accent1"/>
            </a:solidFill>
            <a:miter lim="800000"/>
            <a:headEnd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/>
          <p:cNvSpPr/>
          <p:nvPr/>
        </p:nvSpPr>
        <p:spPr>
          <a:xfrm>
            <a:off x="1088698" y="271650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Clarity City" panose="020B0604020202020204" charset="0"/>
                <a:cs typeface="Clarity City" panose="020B0604020202020204" charset="0"/>
              </a:rPr>
              <a:t>Which of the</a:t>
            </a:r>
          </a:p>
          <a:p>
            <a:r>
              <a:rPr lang="en-US" altLang="zh-CN" dirty="0">
                <a:latin typeface="Clarity City" panose="020B0604020202020204" charset="0"/>
                <a:cs typeface="Clarity City" panose="020B0604020202020204" charset="0"/>
              </a:rPr>
              <a:t>following features</a:t>
            </a:r>
          </a:p>
          <a:p>
            <a:r>
              <a:rPr lang="en-US" altLang="zh-CN" dirty="0">
                <a:latin typeface="Clarity City" panose="020B0604020202020204" charset="0"/>
                <a:cs typeface="Clarity City" panose="020B0604020202020204" charset="0"/>
              </a:rPr>
              <a:t>and capabilities are</a:t>
            </a:r>
          </a:p>
          <a:p>
            <a:r>
              <a:rPr lang="en-US" altLang="zh-CN" dirty="0">
                <a:latin typeface="Clarity City" panose="020B0604020202020204" charset="0"/>
                <a:cs typeface="Clarity City" panose="020B0604020202020204" charset="0"/>
              </a:rPr>
              <a:t>driving your adoption</a:t>
            </a:r>
          </a:p>
          <a:p>
            <a:r>
              <a:rPr lang="en-US" altLang="zh-CN" dirty="0">
                <a:latin typeface="Clarity City" panose="020B0604020202020204" charset="0"/>
                <a:cs typeface="Clarity City" panose="020B0604020202020204" charset="0"/>
              </a:rPr>
              <a:t>of service mesh?</a:t>
            </a:r>
            <a:endParaRPr lang="zh-CN" altLang="en-US" dirty="0">
              <a:latin typeface="Clarity City" panose="020B0604020202020204" charset="0"/>
              <a:cs typeface="Clarity Cit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6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Biggest Challenges to Adopting Service Mesh </a:t>
            </a:r>
            <a:endParaRPr lang="en-US" sz="36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052" name="Picture 4" descr="C:\Users\x00407614\AppData\Roaming\eSpace_Desktop\UserData\x00407614\imagefiles\2D319036-69CA-4B1E-8A2B-C25F17DAE1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04" y="1453544"/>
            <a:ext cx="8515350" cy="440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92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Biggest Challenges to Adopting Service Mesh </a:t>
            </a:r>
            <a:endParaRPr lang="en-US" sz="36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3074" name="Picture 2" descr="C:\Users\x00407614\AppData\Roaming\eSpace_Desktop\UserData\x00407614\imagefiles\EE59B16D-C911-4A51-B3C6-D79C0F4ED7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04" y="1699738"/>
            <a:ext cx="980122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14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Load Balancing Intro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83804" y="1452234"/>
            <a:ext cx="10515600" cy="1290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Load balancing is a technique used to distribute incoming traffic across services.</a:t>
            </a:r>
          </a:p>
          <a:p>
            <a:r>
              <a:rPr lang="en-US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Harware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 &amp; </a:t>
            </a:r>
            <a:r>
              <a:rPr lang="en-US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Sofware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 Load Balancer</a:t>
            </a:r>
          </a:p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187098" y="3667028"/>
            <a:ext cx="2548942" cy="6881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Load balancer </a:t>
            </a:r>
          </a:p>
          <a:p>
            <a:pPr algn="ctr"/>
            <a:r>
              <a:rPr lang="en-US" altLang="zh-CN" dirty="0" smtClean="0"/>
              <a:t>(Envoy, Nginx, </a:t>
            </a:r>
            <a:r>
              <a:rPr lang="en-US" altLang="zh-CN" dirty="0" err="1" smtClean="0"/>
              <a:t>HAProxy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19839" y="5172470"/>
            <a:ext cx="1357460" cy="5656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Server 1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749000" y="5172470"/>
            <a:ext cx="1430856" cy="5656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Server 2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351557" y="5172470"/>
            <a:ext cx="1525124" cy="5656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Server3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383804" y="2293559"/>
            <a:ext cx="1046376" cy="68815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Client 1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1938381" y="2293559"/>
            <a:ext cx="1046376" cy="68815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Client 2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492958" y="2293559"/>
            <a:ext cx="1046376" cy="68815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Client 3</a:t>
            </a:r>
          </a:p>
        </p:txBody>
      </p:sp>
      <p:cxnSp>
        <p:nvCxnSpPr>
          <p:cNvPr id="13" name="直接箭头连接符 12"/>
          <p:cNvCxnSpPr>
            <a:stCxn id="9" idx="2"/>
            <a:endCxn id="2" idx="0"/>
          </p:cNvCxnSpPr>
          <p:nvPr/>
        </p:nvCxnSpPr>
        <p:spPr>
          <a:xfrm>
            <a:off x="906992" y="2981716"/>
            <a:ext cx="1554577" cy="68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2" idx="2"/>
            <a:endCxn id="2" idx="0"/>
          </p:cNvCxnSpPr>
          <p:nvPr/>
        </p:nvCxnSpPr>
        <p:spPr>
          <a:xfrm flipH="1">
            <a:off x="2461569" y="2981716"/>
            <a:ext cx="1554577" cy="68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1" idx="2"/>
            <a:endCxn id="2" idx="0"/>
          </p:cNvCxnSpPr>
          <p:nvPr/>
        </p:nvCxnSpPr>
        <p:spPr>
          <a:xfrm>
            <a:off x="2461569" y="2981716"/>
            <a:ext cx="0" cy="68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7" idx="0"/>
          </p:cNvCxnSpPr>
          <p:nvPr/>
        </p:nvCxnSpPr>
        <p:spPr>
          <a:xfrm>
            <a:off x="2461569" y="4352340"/>
            <a:ext cx="2859" cy="82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2" idx="2"/>
            <a:endCxn id="3" idx="0"/>
          </p:cNvCxnSpPr>
          <p:nvPr/>
        </p:nvCxnSpPr>
        <p:spPr>
          <a:xfrm flipH="1">
            <a:off x="898569" y="4355185"/>
            <a:ext cx="1563000" cy="817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2" idx="2"/>
            <a:endCxn id="8" idx="0"/>
          </p:cNvCxnSpPr>
          <p:nvPr/>
        </p:nvCxnSpPr>
        <p:spPr>
          <a:xfrm>
            <a:off x="2461569" y="4355185"/>
            <a:ext cx="1652550" cy="817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îṩlïďe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="" id="{895C92C9-67BD-466C-8837-64B9E26D719D}"/>
              </a:ext>
            </a:extLst>
          </p:cNvPr>
          <p:cNvSpPr/>
          <p:nvPr/>
        </p:nvSpPr>
        <p:spPr>
          <a:xfrm rot="5400000">
            <a:off x="3143251" y="1533781"/>
            <a:ext cx="4464496" cy="4464496"/>
          </a:xfrm>
          <a:prstGeom prst="blockArc">
            <a:avLst>
              <a:gd name="adj1" fmla="val 10800000"/>
              <a:gd name="adj2" fmla="val 523590"/>
              <a:gd name="adj3" fmla="val 230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51" name="i$ľîḓe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="" id="{C607E12B-3D96-49DF-A079-D7541C61B1FE}"/>
              </a:ext>
            </a:extLst>
          </p:cNvPr>
          <p:cNvGrpSpPr/>
          <p:nvPr/>
        </p:nvGrpSpPr>
        <p:grpSpPr>
          <a:xfrm>
            <a:off x="3979054" y="1713607"/>
            <a:ext cx="3307537" cy="4199806"/>
            <a:chOff x="1416748" y="1485488"/>
            <a:chExt cx="3227861" cy="4098637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0" name="iš1ídé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15556185-8A9D-46EA-BB80-055E1CEE4DF4}"/>
                </a:ext>
              </a:extLst>
            </p:cNvPr>
            <p:cNvSpPr/>
            <p:nvPr/>
          </p:nvSpPr>
          <p:spPr bwMode="auto">
            <a:xfrm>
              <a:off x="1975274" y="4686140"/>
              <a:ext cx="380771" cy="274472"/>
            </a:xfrm>
            <a:custGeom>
              <a:avLst/>
              <a:gdLst>
                <a:gd name="T0" fmla="*/ 38 w 101"/>
                <a:gd name="T1" fmla="*/ 73 h 73"/>
                <a:gd name="T2" fmla="*/ 38 w 101"/>
                <a:gd name="T3" fmla="*/ 62 h 73"/>
                <a:gd name="T4" fmla="*/ 46 w 101"/>
                <a:gd name="T5" fmla="*/ 50 h 73"/>
                <a:gd name="T6" fmla="*/ 10 w 101"/>
                <a:gd name="T7" fmla="*/ 33 h 73"/>
                <a:gd name="T8" fmla="*/ 3 w 101"/>
                <a:gd name="T9" fmla="*/ 0 h 73"/>
                <a:gd name="T10" fmla="*/ 98 w 101"/>
                <a:gd name="T11" fmla="*/ 2 h 73"/>
                <a:gd name="T12" fmla="*/ 68 w 101"/>
                <a:gd name="T13" fmla="*/ 42 h 73"/>
                <a:gd name="T14" fmla="*/ 56 w 101"/>
                <a:gd name="T15" fmla="*/ 62 h 73"/>
                <a:gd name="T16" fmla="*/ 68 w 101"/>
                <a:gd name="T17" fmla="*/ 68 h 73"/>
                <a:gd name="T18" fmla="*/ 38 w 101"/>
                <a:gd name="T19" fmla="*/ 65 h 73"/>
                <a:gd name="T20" fmla="*/ 38 w 101"/>
                <a:gd name="T21" fmla="*/ 70 h 73"/>
                <a:gd name="T22" fmla="*/ 65 w 101"/>
                <a:gd name="T23" fmla="*/ 68 h 73"/>
                <a:gd name="T24" fmla="*/ 53 w 101"/>
                <a:gd name="T25" fmla="*/ 65 h 73"/>
                <a:gd name="T26" fmla="*/ 54 w 101"/>
                <a:gd name="T27" fmla="*/ 47 h 73"/>
                <a:gd name="T28" fmla="*/ 67 w 101"/>
                <a:gd name="T29" fmla="*/ 39 h 73"/>
                <a:gd name="T30" fmla="*/ 88 w 101"/>
                <a:gd name="T31" fmla="*/ 31 h 73"/>
                <a:gd name="T32" fmla="*/ 5 w 101"/>
                <a:gd name="T33" fmla="*/ 3 h 73"/>
                <a:gd name="T34" fmla="*/ 33 w 101"/>
                <a:gd name="T35" fmla="*/ 39 h 73"/>
                <a:gd name="T36" fmla="*/ 34 w 101"/>
                <a:gd name="T37" fmla="*/ 39 h 73"/>
                <a:gd name="T38" fmla="*/ 49 w 101"/>
                <a:gd name="T39" fmla="*/ 48 h 73"/>
                <a:gd name="T40" fmla="*/ 38 w 101"/>
                <a:gd name="T41" fmla="*/ 65 h 73"/>
                <a:gd name="T42" fmla="*/ 71 w 101"/>
                <a:gd name="T43" fmla="*/ 31 h 73"/>
                <a:gd name="T44" fmla="*/ 78 w 101"/>
                <a:gd name="T45" fmla="*/ 7 h 73"/>
                <a:gd name="T46" fmla="*/ 91 w 101"/>
                <a:gd name="T47" fmla="*/ 8 h 73"/>
                <a:gd name="T48" fmla="*/ 70 w 101"/>
                <a:gd name="T49" fmla="*/ 34 h 73"/>
                <a:gd name="T50" fmla="*/ 75 w 101"/>
                <a:gd name="T51" fmla="*/ 30 h 73"/>
                <a:gd name="T52" fmla="*/ 81 w 101"/>
                <a:gd name="T53" fmla="*/ 10 h 73"/>
                <a:gd name="T54" fmla="*/ 27 w 101"/>
                <a:gd name="T55" fmla="*/ 34 h 73"/>
                <a:gd name="T56" fmla="*/ 9 w 101"/>
                <a:gd name="T57" fmla="*/ 7 h 73"/>
                <a:gd name="T58" fmla="*/ 22 w 101"/>
                <a:gd name="T59" fmla="*/ 9 h 73"/>
                <a:gd name="T60" fmla="*/ 30 w 101"/>
                <a:gd name="T61" fmla="*/ 34 h 73"/>
                <a:gd name="T62" fmla="*/ 25 w 101"/>
                <a:gd name="T63" fmla="*/ 30 h 73"/>
                <a:gd name="T64" fmla="*/ 12 w 101"/>
                <a:gd name="T65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1" h="73">
                  <a:moveTo>
                    <a:pt x="62" y="73"/>
                  </a:moveTo>
                  <a:cubicBezTo>
                    <a:pt x="38" y="73"/>
                    <a:pt x="38" y="73"/>
                    <a:pt x="38" y="73"/>
                  </a:cubicBezTo>
                  <a:cubicBezTo>
                    <a:pt x="34" y="73"/>
                    <a:pt x="32" y="71"/>
                    <a:pt x="32" y="68"/>
                  </a:cubicBezTo>
                  <a:cubicBezTo>
                    <a:pt x="32" y="65"/>
                    <a:pt x="34" y="62"/>
                    <a:pt x="38" y="62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1" y="49"/>
                    <a:pt x="36" y="46"/>
                    <a:pt x="32" y="42"/>
                  </a:cubicBezTo>
                  <a:cubicBezTo>
                    <a:pt x="23" y="42"/>
                    <a:pt x="15" y="39"/>
                    <a:pt x="10" y="33"/>
                  </a:cubicBezTo>
                  <a:cubicBezTo>
                    <a:pt x="0" y="21"/>
                    <a:pt x="2" y="2"/>
                    <a:pt x="3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101" y="21"/>
                    <a:pt x="90" y="33"/>
                  </a:cubicBezTo>
                  <a:cubicBezTo>
                    <a:pt x="85" y="39"/>
                    <a:pt x="78" y="42"/>
                    <a:pt x="68" y="42"/>
                  </a:cubicBezTo>
                  <a:cubicBezTo>
                    <a:pt x="64" y="46"/>
                    <a:pt x="60" y="49"/>
                    <a:pt x="56" y="50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65" y="62"/>
                    <a:pt x="68" y="65"/>
                    <a:pt x="68" y="68"/>
                  </a:cubicBezTo>
                  <a:cubicBezTo>
                    <a:pt x="68" y="71"/>
                    <a:pt x="65" y="73"/>
                    <a:pt x="62" y="73"/>
                  </a:cubicBezTo>
                  <a:close/>
                  <a:moveTo>
                    <a:pt x="38" y="65"/>
                  </a:moveTo>
                  <a:cubicBezTo>
                    <a:pt x="36" y="65"/>
                    <a:pt x="35" y="66"/>
                    <a:pt x="35" y="68"/>
                  </a:cubicBezTo>
                  <a:cubicBezTo>
                    <a:pt x="35" y="69"/>
                    <a:pt x="36" y="70"/>
                    <a:pt x="38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4" y="70"/>
                    <a:pt x="65" y="69"/>
                    <a:pt x="65" y="68"/>
                  </a:cubicBezTo>
                  <a:cubicBezTo>
                    <a:pt x="65" y="66"/>
                    <a:pt x="64" y="65"/>
                    <a:pt x="62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8" y="46"/>
                    <a:pt x="63" y="44"/>
                    <a:pt x="6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7" y="39"/>
                    <a:pt x="83" y="36"/>
                    <a:pt x="88" y="31"/>
                  </a:cubicBezTo>
                  <a:cubicBezTo>
                    <a:pt x="96" y="22"/>
                    <a:pt x="96" y="8"/>
                    <a:pt x="9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8"/>
                    <a:pt x="5" y="22"/>
                    <a:pt x="13" y="31"/>
                  </a:cubicBezTo>
                  <a:cubicBezTo>
                    <a:pt x="17" y="36"/>
                    <a:pt x="24" y="39"/>
                    <a:pt x="33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8" y="44"/>
                    <a:pt x="43" y="47"/>
                    <a:pt x="47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65"/>
                    <a:pt x="49" y="65"/>
                    <a:pt x="49" y="65"/>
                  </a:cubicBezTo>
                  <a:lnTo>
                    <a:pt x="38" y="65"/>
                  </a:lnTo>
                  <a:close/>
                  <a:moveTo>
                    <a:pt x="70" y="34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5" y="25"/>
                    <a:pt x="77" y="17"/>
                    <a:pt x="78" y="9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1" y="28"/>
                    <a:pt x="78" y="33"/>
                    <a:pt x="73" y="34"/>
                  </a:cubicBezTo>
                  <a:lnTo>
                    <a:pt x="70" y="34"/>
                  </a:lnTo>
                  <a:close/>
                  <a:moveTo>
                    <a:pt x="81" y="10"/>
                  </a:moveTo>
                  <a:cubicBezTo>
                    <a:pt x="80" y="17"/>
                    <a:pt x="78" y="24"/>
                    <a:pt x="75" y="30"/>
                  </a:cubicBezTo>
                  <a:cubicBezTo>
                    <a:pt x="81" y="28"/>
                    <a:pt x="88" y="23"/>
                    <a:pt x="88" y="10"/>
                  </a:cubicBezTo>
                  <a:lnTo>
                    <a:pt x="81" y="10"/>
                  </a:lnTo>
                  <a:close/>
                  <a:moveTo>
                    <a:pt x="30" y="34"/>
                  </a:moveTo>
                  <a:cubicBezTo>
                    <a:pt x="27" y="34"/>
                    <a:pt x="27" y="34"/>
                    <a:pt x="27" y="34"/>
                  </a:cubicBezTo>
                  <a:cubicBezTo>
                    <a:pt x="22" y="32"/>
                    <a:pt x="10" y="2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17"/>
                    <a:pt x="25" y="25"/>
                    <a:pt x="29" y="31"/>
                  </a:cubicBezTo>
                  <a:lnTo>
                    <a:pt x="30" y="34"/>
                  </a:lnTo>
                  <a:close/>
                  <a:moveTo>
                    <a:pt x="12" y="10"/>
                  </a:moveTo>
                  <a:cubicBezTo>
                    <a:pt x="13" y="23"/>
                    <a:pt x="19" y="28"/>
                    <a:pt x="25" y="30"/>
                  </a:cubicBezTo>
                  <a:cubicBezTo>
                    <a:pt x="22" y="24"/>
                    <a:pt x="20" y="17"/>
                    <a:pt x="19" y="10"/>
                  </a:cubicBez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1" name="iṥļîḓè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0A73A6B2-96E3-427B-81A0-25AFA2FF964B}"/>
                </a:ext>
              </a:extLst>
            </p:cNvPr>
            <p:cNvGrpSpPr/>
            <p:nvPr/>
          </p:nvGrpSpPr>
          <p:grpSpPr>
            <a:xfrm>
              <a:off x="3359518" y="4532488"/>
              <a:ext cx="312551" cy="393463"/>
              <a:chOff x="4541592" y="4960612"/>
              <a:chExt cx="312551" cy="393463"/>
            </a:xfrm>
            <a:grpFill/>
          </p:grpSpPr>
          <p:sp>
            <p:nvSpPr>
              <p:cNvPr id="145" name="íS1îḓe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53BB9DED-98FE-43DF-B4A6-BDFDD440EA36}"/>
                  </a:ext>
                </a:extLst>
              </p:cNvPr>
              <p:cNvSpPr/>
              <p:nvPr/>
            </p:nvSpPr>
            <p:spPr bwMode="auto">
              <a:xfrm>
                <a:off x="4541592" y="4978064"/>
                <a:ext cx="304617" cy="376011"/>
              </a:xfrm>
              <a:custGeom>
                <a:avLst/>
                <a:gdLst>
                  <a:gd name="T0" fmla="*/ 190 w 192"/>
                  <a:gd name="T1" fmla="*/ 29 h 237"/>
                  <a:gd name="T2" fmla="*/ 164 w 192"/>
                  <a:gd name="T3" fmla="*/ 67 h 237"/>
                  <a:gd name="T4" fmla="*/ 159 w 192"/>
                  <a:gd name="T5" fmla="*/ 71 h 237"/>
                  <a:gd name="T6" fmla="*/ 69 w 192"/>
                  <a:gd name="T7" fmla="*/ 199 h 237"/>
                  <a:gd name="T8" fmla="*/ 5 w 192"/>
                  <a:gd name="T9" fmla="*/ 230 h 237"/>
                  <a:gd name="T10" fmla="*/ 14 w 192"/>
                  <a:gd name="T11" fmla="*/ 164 h 237"/>
                  <a:gd name="T12" fmla="*/ 109 w 192"/>
                  <a:gd name="T13" fmla="*/ 36 h 237"/>
                  <a:gd name="T14" fmla="*/ 112 w 192"/>
                  <a:gd name="T15" fmla="*/ 34 h 237"/>
                  <a:gd name="T16" fmla="*/ 133 w 192"/>
                  <a:gd name="T17" fmla="*/ 3 h 237"/>
                  <a:gd name="T18" fmla="*/ 128 w 192"/>
                  <a:gd name="T19" fmla="*/ 0 h 237"/>
                  <a:gd name="T20" fmla="*/ 12 w 192"/>
                  <a:gd name="T21" fmla="*/ 161 h 237"/>
                  <a:gd name="T22" fmla="*/ 0 w 192"/>
                  <a:gd name="T23" fmla="*/ 237 h 237"/>
                  <a:gd name="T24" fmla="*/ 71 w 192"/>
                  <a:gd name="T25" fmla="*/ 204 h 237"/>
                  <a:gd name="T26" fmla="*/ 71 w 192"/>
                  <a:gd name="T27" fmla="*/ 204 h 237"/>
                  <a:gd name="T28" fmla="*/ 173 w 192"/>
                  <a:gd name="T29" fmla="*/ 62 h 237"/>
                  <a:gd name="T30" fmla="*/ 192 w 192"/>
                  <a:gd name="T31" fmla="*/ 31 h 237"/>
                  <a:gd name="T32" fmla="*/ 190 w 192"/>
                  <a:gd name="T33" fmla="*/ 2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2" h="237">
                    <a:moveTo>
                      <a:pt x="190" y="29"/>
                    </a:moveTo>
                    <a:lnTo>
                      <a:pt x="164" y="67"/>
                    </a:lnTo>
                    <a:lnTo>
                      <a:pt x="159" y="71"/>
                    </a:lnTo>
                    <a:lnTo>
                      <a:pt x="69" y="199"/>
                    </a:lnTo>
                    <a:lnTo>
                      <a:pt x="5" y="230"/>
                    </a:lnTo>
                    <a:lnTo>
                      <a:pt x="14" y="164"/>
                    </a:lnTo>
                    <a:lnTo>
                      <a:pt x="109" y="36"/>
                    </a:lnTo>
                    <a:lnTo>
                      <a:pt x="112" y="34"/>
                    </a:lnTo>
                    <a:lnTo>
                      <a:pt x="133" y="3"/>
                    </a:lnTo>
                    <a:lnTo>
                      <a:pt x="128" y="0"/>
                    </a:lnTo>
                    <a:lnTo>
                      <a:pt x="12" y="161"/>
                    </a:lnTo>
                    <a:lnTo>
                      <a:pt x="0" y="237"/>
                    </a:lnTo>
                    <a:lnTo>
                      <a:pt x="71" y="204"/>
                    </a:lnTo>
                    <a:lnTo>
                      <a:pt x="71" y="204"/>
                    </a:lnTo>
                    <a:lnTo>
                      <a:pt x="173" y="62"/>
                    </a:lnTo>
                    <a:lnTo>
                      <a:pt x="192" y="31"/>
                    </a:lnTo>
                    <a:lnTo>
                      <a:pt x="19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ṩľïḓe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AFAE4C6D-2505-4C13-ACE1-0E80E65FBF6B}"/>
                  </a:ext>
                </a:extLst>
              </p:cNvPr>
              <p:cNvSpPr/>
              <p:nvPr/>
            </p:nvSpPr>
            <p:spPr bwMode="auto">
              <a:xfrm>
                <a:off x="4587603" y="5035181"/>
                <a:ext cx="153896" cy="211010"/>
              </a:xfrm>
              <a:custGeom>
                <a:avLst/>
                <a:gdLst>
                  <a:gd name="T0" fmla="*/ 41 w 41"/>
                  <a:gd name="T1" fmla="*/ 0 h 56"/>
                  <a:gd name="T2" fmla="*/ 40 w 41"/>
                  <a:gd name="T3" fmla="*/ 2 h 56"/>
                  <a:gd name="T4" fmla="*/ 2 w 41"/>
                  <a:gd name="T5" fmla="*/ 56 h 56"/>
                  <a:gd name="T6" fmla="*/ 0 w 41"/>
                  <a:gd name="T7" fmla="*/ 55 h 56"/>
                  <a:gd name="T8" fmla="*/ 38 w 41"/>
                  <a:gd name="T9" fmla="*/ 1 h 56"/>
                  <a:gd name="T10" fmla="*/ 39 w 41"/>
                  <a:gd name="T11" fmla="*/ 0 h 56"/>
                  <a:gd name="T12" fmla="*/ 41 w 41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56">
                    <a:moveTo>
                      <a:pt x="41" y="0"/>
                    </a:moveTo>
                    <a:cubicBezTo>
                      <a:pt x="40" y="2"/>
                      <a:pt x="40" y="2"/>
                      <a:pt x="40" y="2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îṩḻídé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5400DE93-9159-44ED-B75F-9029EE48A61E}"/>
                  </a:ext>
                </a:extLst>
              </p:cNvPr>
              <p:cNvSpPr/>
              <p:nvPr/>
            </p:nvSpPr>
            <p:spPr bwMode="auto">
              <a:xfrm>
                <a:off x="4609814" y="5043113"/>
                <a:ext cx="158655" cy="220529"/>
              </a:xfrm>
              <a:custGeom>
                <a:avLst/>
                <a:gdLst>
                  <a:gd name="T0" fmla="*/ 42 w 42"/>
                  <a:gd name="T1" fmla="*/ 1 h 59"/>
                  <a:gd name="T2" fmla="*/ 41 w 42"/>
                  <a:gd name="T3" fmla="*/ 3 h 59"/>
                  <a:gd name="T4" fmla="*/ 2 w 42"/>
                  <a:gd name="T5" fmla="*/ 59 h 59"/>
                  <a:gd name="T6" fmla="*/ 0 w 42"/>
                  <a:gd name="T7" fmla="*/ 58 h 59"/>
                  <a:gd name="T8" fmla="*/ 39 w 42"/>
                  <a:gd name="T9" fmla="*/ 2 h 59"/>
                  <a:gd name="T10" fmla="*/ 40 w 42"/>
                  <a:gd name="T11" fmla="*/ 0 h 59"/>
                  <a:gd name="T12" fmla="*/ 42 w 42"/>
                  <a:gd name="T13" fmla="*/ 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59">
                    <a:moveTo>
                      <a:pt x="42" y="1"/>
                    </a:moveTo>
                    <a:cubicBezTo>
                      <a:pt x="41" y="3"/>
                      <a:pt x="41" y="3"/>
                      <a:pt x="41" y="3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1" y="1"/>
                      <a:pt x="41" y="1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ïṧlïde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884F13CC-69C7-49D6-8CE5-EEF23983CF7A}"/>
                  </a:ext>
                </a:extLst>
              </p:cNvPr>
              <p:cNvSpPr/>
              <p:nvPr/>
            </p:nvSpPr>
            <p:spPr bwMode="auto">
              <a:xfrm>
                <a:off x="4632026" y="5060565"/>
                <a:ext cx="158655" cy="218943"/>
              </a:xfrm>
              <a:custGeom>
                <a:avLst/>
                <a:gdLst>
                  <a:gd name="T0" fmla="*/ 42 w 42"/>
                  <a:gd name="T1" fmla="*/ 2 h 58"/>
                  <a:gd name="T2" fmla="*/ 41 w 42"/>
                  <a:gd name="T3" fmla="*/ 4 h 58"/>
                  <a:gd name="T4" fmla="*/ 2 w 42"/>
                  <a:gd name="T5" fmla="*/ 58 h 58"/>
                  <a:gd name="T6" fmla="*/ 0 w 42"/>
                  <a:gd name="T7" fmla="*/ 57 h 58"/>
                  <a:gd name="T8" fmla="*/ 40 w 42"/>
                  <a:gd name="T9" fmla="*/ 2 h 58"/>
                  <a:gd name="T10" fmla="*/ 41 w 42"/>
                  <a:gd name="T11" fmla="*/ 0 h 58"/>
                  <a:gd name="T12" fmla="*/ 42 w 42"/>
                  <a:gd name="T13" fmla="*/ 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58">
                    <a:moveTo>
                      <a:pt x="42" y="2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2" y="1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îşľiďè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1B860A21-BDD5-4EC0-9724-4D145D736D23}"/>
                  </a:ext>
                </a:extLst>
              </p:cNvPr>
              <p:cNvSpPr/>
              <p:nvPr/>
            </p:nvSpPr>
            <p:spPr bwMode="auto">
              <a:xfrm>
                <a:off x="4560631" y="5230325"/>
                <a:ext cx="98366" cy="71394"/>
              </a:xfrm>
              <a:custGeom>
                <a:avLst/>
                <a:gdLst>
                  <a:gd name="T0" fmla="*/ 26 w 26"/>
                  <a:gd name="T1" fmla="*/ 17 h 19"/>
                  <a:gd name="T2" fmla="*/ 22 w 26"/>
                  <a:gd name="T3" fmla="*/ 19 h 19"/>
                  <a:gd name="T4" fmla="*/ 0 w 26"/>
                  <a:gd name="T5" fmla="*/ 4 h 19"/>
                  <a:gd name="T6" fmla="*/ 1 w 26"/>
                  <a:gd name="T7" fmla="*/ 0 h 19"/>
                  <a:gd name="T8" fmla="*/ 26 w 26"/>
                  <a:gd name="T9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9">
                    <a:moveTo>
                      <a:pt x="26" y="17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15" y="5"/>
                      <a:pt x="0" y="4"/>
                      <a:pt x="0" y="4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7" y="2"/>
                      <a:pt x="26" y="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îSľîḑ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0DF52926-BF18-45A3-990E-7153467D5D13}"/>
                  </a:ext>
                </a:extLst>
              </p:cNvPr>
              <p:cNvSpPr/>
              <p:nvPr/>
            </p:nvSpPr>
            <p:spPr bwMode="auto">
              <a:xfrm>
                <a:off x="4549526" y="5298547"/>
                <a:ext cx="41250" cy="33317"/>
              </a:xfrm>
              <a:custGeom>
                <a:avLst/>
                <a:gdLst>
                  <a:gd name="T0" fmla="*/ 11 w 11"/>
                  <a:gd name="T1" fmla="*/ 8 h 9"/>
                  <a:gd name="T2" fmla="*/ 8 w 11"/>
                  <a:gd name="T3" fmla="*/ 9 h 9"/>
                  <a:gd name="T4" fmla="*/ 0 w 11"/>
                  <a:gd name="T5" fmla="*/ 3 h 9"/>
                  <a:gd name="T6" fmla="*/ 1 w 11"/>
                  <a:gd name="T7" fmla="*/ 0 h 9"/>
                  <a:gd name="T8" fmla="*/ 11 w 11"/>
                  <a:gd name="T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11" y="8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5" y="5"/>
                      <a:pt x="0" y="3"/>
                      <a:pt x="0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8" y="2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í$ḻïḑè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CB711425-9858-4755-8015-91BA3DC57CB7}"/>
                  </a:ext>
                </a:extLst>
              </p:cNvPr>
              <p:cNvSpPr/>
              <p:nvPr/>
            </p:nvSpPr>
            <p:spPr bwMode="auto">
              <a:xfrm>
                <a:off x="4703420" y="4960612"/>
                <a:ext cx="150723" cy="138029"/>
              </a:xfrm>
              <a:custGeom>
                <a:avLst/>
                <a:gdLst>
                  <a:gd name="T0" fmla="*/ 15 w 40"/>
                  <a:gd name="T1" fmla="*/ 22 h 37"/>
                  <a:gd name="T2" fmla="*/ 10 w 40"/>
                  <a:gd name="T3" fmla="*/ 20 h 37"/>
                  <a:gd name="T4" fmla="*/ 4 w 40"/>
                  <a:gd name="T5" fmla="*/ 19 h 37"/>
                  <a:gd name="T6" fmla="*/ 3 w 40"/>
                  <a:gd name="T7" fmla="*/ 20 h 37"/>
                  <a:gd name="T8" fmla="*/ 9 w 40"/>
                  <a:gd name="T9" fmla="*/ 22 h 37"/>
                  <a:gd name="T10" fmla="*/ 14 w 40"/>
                  <a:gd name="T11" fmla="*/ 24 h 37"/>
                  <a:gd name="T12" fmla="*/ 21 w 40"/>
                  <a:gd name="T13" fmla="*/ 29 h 37"/>
                  <a:gd name="T14" fmla="*/ 17 w 40"/>
                  <a:gd name="T15" fmla="*/ 23 h 37"/>
                  <a:gd name="T16" fmla="*/ 15 w 40"/>
                  <a:gd name="T17" fmla="*/ 22 h 37"/>
                  <a:gd name="T18" fmla="*/ 10 w 40"/>
                  <a:gd name="T19" fmla="*/ 20 h 37"/>
                  <a:gd name="T20" fmla="*/ 4 w 40"/>
                  <a:gd name="T21" fmla="*/ 19 h 37"/>
                  <a:gd name="T22" fmla="*/ 3 w 40"/>
                  <a:gd name="T23" fmla="*/ 20 h 37"/>
                  <a:gd name="T24" fmla="*/ 9 w 40"/>
                  <a:gd name="T25" fmla="*/ 22 h 37"/>
                  <a:gd name="T26" fmla="*/ 14 w 40"/>
                  <a:gd name="T27" fmla="*/ 24 h 37"/>
                  <a:gd name="T28" fmla="*/ 21 w 40"/>
                  <a:gd name="T29" fmla="*/ 29 h 37"/>
                  <a:gd name="T30" fmla="*/ 17 w 40"/>
                  <a:gd name="T31" fmla="*/ 23 h 37"/>
                  <a:gd name="T32" fmla="*/ 29 w 40"/>
                  <a:gd name="T33" fmla="*/ 2 h 37"/>
                  <a:gd name="T34" fmla="*/ 15 w 40"/>
                  <a:gd name="T35" fmla="*/ 1 h 37"/>
                  <a:gd name="T36" fmla="*/ 11 w 40"/>
                  <a:gd name="T37" fmla="*/ 5 h 37"/>
                  <a:gd name="T38" fmla="*/ 2 w 40"/>
                  <a:gd name="T39" fmla="*/ 20 h 37"/>
                  <a:gd name="T40" fmla="*/ 7 w 40"/>
                  <a:gd name="T41" fmla="*/ 21 h 37"/>
                  <a:gd name="T42" fmla="*/ 13 w 40"/>
                  <a:gd name="T43" fmla="*/ 23 h 37"/>
                  <a:gd name="T44" fmla="*/ 16 w 40"/>
                  <a:gd name="T45" fmla="*/ 25 h 37"/>
                  <a:gd name="T46" fmla="*/ 22 w 40"/>
                  <a:gd name="T47" fmla="*/ 31 h 37"/>
                  <a:gd name="T48" fmla="*/ 24 w 40"/>
                  <a:gd name="T49" fmla="*/ 35 h 37"/>
                  <a:gd name="T50" fmla="*/ 30 w 40"/>
                  <a:gd name="T51" fmla="*/ 31 h 37"/>
                  <a:gd name="T52" fmla="*/ 26 w 40"/>
                  <a:gd name="T53" fmla="*/ 33 h 37"/>
                  <a:gd name="T54" fmla="*/ 22 w 40"/>
                  <a:gd name="T55" fmla="*/ 27 h 37"/>
                  <a:gd name="T56" fmla="*/ 15 w 40"/>
                  <a:gd name="T57" fmla="*/ 22 h 37"/>
                  <a:gd name="T58" fmla="*/ 10 w 40"/>
                  <a:gd name="T59" fmla="*/ 20 h 37"/>
                  <a:gd name="T60" fmla="*/ 4 w 40"/>
                  <a:gd name="T61" fmla="*/ 19 h 37"/>
                  <a:gd name="T62" fmla="*/ 13 w 40"/>
                  <a:gd name="T63" fmla="*/ 6 h 37"/>
                  <a:gd name="T64" fmla="*/ 28 w 40"/>
                  <a:gd name="T65" fmla="*/ 4 h 37"/>
                  <a:gd name="T66" fmla="*/ 37 w 40"/>
                  <a:gd name="T67" fmla="*/ 17 h 37"/>
                  <a:gd name="T68" fmla="*/ 17 w 40"/>
                  <a:gd name="T69" fmla="*/ 23 h 37"/>
                  <a:gd name="T70" fmla="*/ 13 w 40"/>
                  <a:gd name="T71" fmla="*/ 22 h 37"/>
                  <a:gd name="T72" fmla="*/ 8 w 40"/>
                  <a:gd name="T73" fmla="*/ 20 h 37"/>
                  <a:gd name="T74" fmla="*/ 4 w 40"/>
                  <a:gd name="T75" fmla="*/ 19 h 37"/>
                  <a:gd name="T76" fmla="*/ 7 w 40"/>
                  <a:gd name="T77" fmla="*/ 21 h 37"/>
                  <a:gd name="T78" fmla="*/ 13 w 40"/>
                  <a:gd name="T79" fmla="*/ 23 h 37"/>
                  <a:gd name="T80" fmla="*/ 16 w 40"/>
                  <a:gd name="T81" fmla="*/ 25 h 37"/>
                  <a:gd name="T82" fmla="*/ 22 w 40"/>
                  <a:gd name="T83" fmla="*/ 27 h 37"/>
                  <a:gd name="T84" fmla="*/ 17 w 40"/>
                  <a:gd name="T85" fmla="*/ 23 h 37"/>
                  <a:gd name="T86" fmla="*/ 13 w 40"/>
                  <a:gd name="T87" fmla="*/ 22 h 37"/>
                  <a:gd name="T88" fmla="*/ 8 w 40"/>
                  <a:gd name="T89" fmla="*/ 20 h 37"/>
                  <a:gd name="T90" fmla="*/ 4 w 40"/>
                  <a:gd name="T91" fmla="*/ 19 h 37"/>
                  <a:gd name="T92" fmla="*/ 7 w 40"/>
                  <a:gd name="T93" fmla="*/ 21 h 37"/>
                  <a:gd name="T94" fmla="*/ 13 w 40"/>
                  <a:gd name="T95" fmla="*/ 23 h 37"/>
                  <a:gd name="T96" fmla="*/ 16 w 40"/>
                  <a:gd name="T97" fmla="*/ 25 h 37"/>
                  <a:gd name="T98" fmla="*/ 22 w 40"/>
                  <a:gd name="T99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0" h="37">
                    <a:moveTo>
                      <a:pt x="17" y="23"/>
                    </a:moveTo>
                    <a:cubicBezTo>
                      <a:pt x="16" y="23"/>
                      <a:pt x="16" y="23"/>
                      <a:pt x="15" y="22"/>
                    </a:cubicBezTo>
                    <a:cubicBezTo>
                      <a:pt x="15" y="22"/>
                      <a:pt x="14" y="22"/>
                      <a:pt x="13" y="22"/>
                    </a:cubicBezTo>
                    <a:cubicBezTo>
                      <a:pt x="12" y="21"/>
                      <a:pt x="11" y="21"/>
                      <a:pt x="10" y="20"/>
                    </a:cubicBezTo>
                    <a:cubicBezTo>
                      <a:pt x="10" y="20"/>
                      <a:pt x="9" y="20"/>
                      <a:pt x="8" y="20"/>
                    </a:cubicBezTo>
                    <a:cubicBezTo>
                      <a:pt x="7" y="19"/>
                      <a:pt x="5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5" y="21"/>
                      <a:pt x="7" y="21"/>
                    </a:cubicBezTo>
                    <a:cubicBezTo>
                      <a:pt x="8" y="21"/>
                      <a:pt x="9" y="22"/>
                      <a:pt x="9" y="22"/>
                    </a:cubicBezTo>
                    <a:cubicBezTo>
                      <a:pt x="10" y="22"/>
                      <a:pt x="11" y="23"/>
                      <a:pt x="13" y="23"/>
                    </a:cubicBezTo>
                    <a:cubicBezTo>
                      <a:pt x="13" y="23"/>
                      <a:pt x="14" y="24"/>
                      <a:pt x="14" y="24"/>
                    </a:cubicBezTo>
                    <a:cubicBezTo>
                      <a:pt x="15" y="24"/>
                      <a:pt x="15" y="25"/>
                      <a:pt x="16" y="25"/>
                    </a:cubicBezTo>
                    <a:cubicBezTo>
                      <a:pt x="18" y="26"/>
                      <a:pt x="19" y="27"/>
                      <a:pt x="21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0" y="26"/>
                      <a:pt x="19" y="25"/>
                      <a:pt x="17" y="23"/>
                    </a:cubicBezTo>
                    <a:close/>
                    <a:moveTo>
                      <a:pt x="17" y="23"/>
                    </a:moveTo>
                    <a:cubicBezTo>
                      <a:pt x="16" y="23"/>
                      <a:pt x="16" y="23"/>
                      <a:pt x="15" y="22"/>
                    </a:cubicBezTo>
                    <a:cubicBezTo>
                      <a:pt x="15" y="22"/>
                      <a:pt x="14" y="22"/>
                      <a:pt x="13" y="22"/>
                    </a:cubicBezTo>
                    <a:cubicBezTo>
                      <a:pt x="12" y="21"/>
                      <a:pt x="11" y="21"/>
                      <a:pt x="10" y="20"/>
                    </a:cubicBezTo>
                    <a:cubicBezTo>
                      <a:pt x="10" y="20"/>
                      <a:pt x="9" y="20"/>
                      <a:pt x="8" y="20"/>
                    </a:cubicBezTo>
                    <a:cubicBezTo>
                      <a:pt x="7" y="19"/>
                      <a:pt x="5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5" y="21"/>
                      <a:pt x="7" y="21"/>
                    </a:cubicBezTo>
                    <a:cubicBezTo>
                      <a:pt x="8" y="21"/>
                      <a:pt x="9" y="22"/>
                      <a:pt x="9" y="22"/>
                    </a:cubicBezTo>
                    <a:cubicBezTo>
                      <a:pt x="10" y="22"/>
                      <a:pt x="11" y="23"/>
                      <a:pt x="13" y="23"/>
                    </a:cubicBezTo>
                    <a:cubicBezTo>
                      <a:pt x="13" y="23"/>
                      <a:pt x="14" y="24"/>
                      <a:pt x="14" y="24"/>
                    </a:cubicBezTo>
                    <a:cubicBezTo>
                      <a:pt x="15" y="24"/>
                      <a:pt x="15" y="25"/>
                      <a:pt x="16" y="25"/>
                    </a:cubicBezTo>
                    <a:cubicBezTo>
                      <a:pt x="18" y="26"/>
                      <a:pt x="19" y="27"/>
                      <a:pt x="21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0" y="26"/>
                      <a:pt x="19" y="25"/>
                      <a:pt x="17" y="23"/>
                    </a:cubicBezTo>
                    <a:close/>
                    <a:moveTo>
                      <a:pt x="40" y="15"/>
                    </a:moveTo>
                    <a:cubicBezTo>
                      <a:pt x="40" y="15"/>
                      <a:pt x="37" y="6"/>
                      <a:pt x="29" y="2"/>
                    </a:cubicBezTo>
                    <a:cubicBezTo>
                      <a:pt x="25" y="0"/>
                      <a:pt x="20" y="0"/>
                      <a:pt x="15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20"/>
                      <a:pt x="3" y="20"/>
                    </a:cubicBezTo>
                    <a:cubicBezTo>
                      <a:pt x="3" y="20"/>
                      <a:pt x="5" y="21"/>
                      <a:pt x="7" y="21"/>
                    </a:cubicBezTo>
                    <a:cubicBezTo>
                      <a:pt x="8" y="21"/>
                      <a:pt x="9" y="22"/>
                      <a:pt x="9" y="22"/>
                    </a:cubicBezTo>
                    <a:cubicBezTo>
                      <a:pt x="10" y="22"/>
                      <a:pt x="11" y="23"/>
                      <a:pt x="13" y="23"/>
                    </a:cubicBezTo>
                    <a:cubicBezTo>
                      <a:pt x="13" y="23"/>
                      <a:pt x="14" y="24"/>
                      <a:pt x="14" y="24"/>
                    </a:cubicBezTo>
                    <a:cubicBezTo>
                      <a:pt x="15" y="24"/>
                      <a:pt x="15" y="25"/>
                      <a:pt x="16" y="25"/>
                    </a:cubicBezTo>
                    <a:cubicBezTo>
                      <a:pt x="18" y="26"/>
                      <a:pt x="19" y="27"/>
                      <a:pt x="21" y="29"/>
                    </a:cubicBezTo>
                    <a:cubicBezTo>
                      <a:pt x="21" y="29"/>
                      <a:pt x="22" y="30"/>
                      <a:pt x="22" y="31"/>
                    </a:cubicBezTo>
                    <a:cubicBezTo>
                      <a:pt x="23" y="32"/>
                      <a:pt x="24" y="33"/>
                      <a:pt x="24" y="35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40" y="15"/>
                      <a:pt x="40" y="15"/>
                      <a:pt x="40" y="15"/>
                    </a:cubicBezTo>
                    <a:close/>
                    <a:moveTo>
                      <a:pt x="26" y="33"/>
                    </a:moveTo>
                    <a:cubicBezTo>
                      <a:pt x="25" y="31"/>
                      <a:pt x="24" y="30"/>
                      <a:pt x="23" y="29"/>
                    </a:cubicBezTo>
                    <a:cubicBezTo>
                      <a:pt x="23" y="28"/>
                      <a:pt x="22" y="28"/>
                      <a:pt x="22" y="27"/>
                    </a:cubicBezTo>
                    <a:cubicBezTo>
                      <a:pt x="20" y="26"/>
                      <a:pt x="19" y="25"/>
                      <a:pt x="17" y="23"/>
                    </a:cubicBezTo>
                    <a:cubicBezTo>
                      <a:pt x="16" y="23"/>
                      <a:pt x="16" y="23"/>
                      <a:pt x="15" y="22"/>
                    </a:cubicBezTo>
                    <a:cubicBezTo>
                      <a:pt x="15" y="22"/>
                      <a:pt x="14" y="22"/>
                      <a:pt x="13" y="22"/>
                    </a:cubicBezTo>
                    <a:cubicBezTo>
                      <a:pt x="12" y="21"/>
                      <a:pt x="11" y="21"/>
                      <a:pt x="10" y="20"/>
                    </a:cubicBezTo>
                    <a:cubicBezTo>
                      <a:pt x="10" y="20"/>
                      <a:pt x="9" y="20"/>
                      <a:pt x="8" y="20"/>
                    </a:cubicBezTo>
                    <a:cubicBezTo>
                      <a:pt x="7" y="19"/>
                      <a:pt x="5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20" y="2"/>
                      <a:pt x="24" y="2"/>
                      <a:pt x="28" y="4"/>
                    </a:cubicBezTo>
                    <a:cubicBezTo>
                      <a:pt x="35" y="7"/>
                      <a:pt x="38" y="13"/>
                      <a:pt x="38" y="15"/>
                    </a:cubicBezTo>
                    <a:cubicBezTo>
                      <a:pt x="37" y="17"/>
                      <a:pt x="37" y="17"/>
                      <a:pt x="37" y="17"/>
                    </a:cubicBezTo>
                    <a:lnTo>
                      <a:pt x="26" y="33"/>
                    </a:lnTo>
                    <a:close/>
                    <a:moveTo>
                      <a:pt x="17" y="23"/>
                    </a:moveTo>
                    <a:cubicBezTo>
                      <a:pt x="16" y="23"/>
                      <a:pt x="16" y="23"/>
                      <a:pt x="15" y="22"/>
                    </a:cubicBezTo>
                    <a:cubicBezTo>
                      <a:pt x="15" y="22"/>
                      <a:pt x="14" y="22"/>
                      <a:pt x="13" y="22"/>
                    </a:cubicBezTo>
                    <a:cubicBezTo>
                      <a:pt x="12" y="21"/>
                      <a:pt x="11" y="21"/>
                      <a:pt x="10" y="20"/>
                    </a:cubicBezTo>
                    <a:cubicBezTo>
                      <a:pt x="10" y="20"/>
                      <a:pt x="9" y="20"/>
                      <a:pt x="8" y="20"/>
                    </a:cubicBezTo>
                    <a:cubicBezTo>
                      <a:pt x="7" y="19"/>
                      <a:pt x="5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5" y="21"/>
                      <a:pt x="7" y="21"/>
                    </a:cubicBezTo>
                    <a:cubicBezTo>
                      <a:pt x="8" y="21"/>
                      <a:pt x="9" y="22"/>
                      <a:pt x="9" y="22"/>
                    </a:cubicBezTo>
                    <a:cubicBezTo>
                      <a:pt x="10" y="22"/>
                      <a:pt x="11" y="23"/>
                      <a:pt x="13" y="23"/>
                    </a:cubicBezTo>
                    <a:cubicBezTo>
                      <a:pt x="13" y="23"/>
                      <a:pt x="14" y="24"/>
                      <a:pt x="14" y="24"/>
                    </a:cubicBezTo>
                    <a:cubicBezTo>
                      <a:pt x="15" y="24"/>
                      <a:pt x="15" y="25"/>
                      <a:pt x="16" y="25"/>
                    </a:cubicBezTo>
                    <a:cubicBezTo>
                      <a:pt x="18" y="26"/>
                      <a:pt x="19" y="27"/>
                      <a:pt x="21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0" y="26"/>
                      <a:pt x="19" y="25"/>
                      <a:pt x="17" y="23"/>
                    </a:cubicBezTo>
                    <a:close/>
                    <a:moveTo>
                      <a:pt x="17" y="23"/>
                    </a:moveTo>
                    <a:cubicBezTo>
                      <a:pt x="16" y="23"/>
                      <a:pt x="16" y="23"/>
                      <a:pt x="15" y="22"/>
                    </a:cubicBezTo>
                    <a:cubicBezTo>
                      <a:pt x="15" y="22"/>
                      <a:pt x="14" y="22"/>
                      <a:pt x="13" y="22"/>
                    </a:cubicBezTo>
                    <a:cubicBezTo>
                      <a:pt x="12" y="21"/>
                      <a:pt x="11" y="21"/>
                      <a:pt x="10" y="20"/>
                    </a:cubicBezTo>
                    <a:cubicBezTo>
                      <a:pt x="10" y="20"/>
                      <a:pt x="9" y="20"/>
                      <a:pt x="8" y="20"/>
                    </a:cubicBezTo>
                    <a:cubicBezTo>
                      <a:pt x="7" y="19"/>
                      <a:pt x="5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5" y="21"/>
                      <a:pt x="7" y="21"/>
                    </a:cubicBezTo>
                    <a:cubicBezTo>
                      <a:pt x="8" y="21"/>
                      <a:pt x="9" y="22"/>
                      <a:pt x="9" y="22"/>
                    </a:cubicBezTo>
                    <a:cubicBezTo>
                      <a:pt x="10" y="22"/>
                      <a:pt x="11" y="23"/>
                      <a:pt x="13" y="23"/>
                    </a:cubicBezTo>
                    <a:cubicBezTo>
                      <a:pt x="13" y="23"/>
                      <a:pt x="14" y="24"/>
                      <a:pt x="14" y="24"/>
                    </a:cubicBezTo>
                    <a:cubicBezTo>
                      <a:pt x="15" y="24"/>
                      <a:pt x="15" y="25"/>
                      <a:pt x="16" y="25"/>
                    </a:cubicBezTo>
                    <a:cubicBezTo>
                      <a:pt x="18" y="26"/>
                      <a:pt x="19" y="27"/>
                      <a:pt x="21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0" y="26"/>
                      <a:pt x="19" y="25"/>
                      <a:pt x="17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2" name="íŝḻïḋe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DA963904-AF34-4C34-B289-8E7827053F86}"/>
                </a:ext>
              </a:extLst>
            </p:cNvPr>
            <p:cNvGrpSpPr/>
            <p:nvPr/>
          </p:nvGrpSpPr>
          <p:grpSpPr>
            <a:xfrm>
              <a:off x="1416748" y="2456247"/>
              <a:ext cx="312549" cy="442646"/>
              <a:chOff x="5698186" y="1950933"/>
              <a:chExt cx="312549" cy="442646"/>
            </a:xfrm>
            <a:grpFill/>
          </p:grpSpPr>
          <p:sp>
            <p:nvSpPr>
              <p:cNvPr id="142" name="ïṩlid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4A1AE48C-1BC5-414C-B265-721768E4BEDE}"/>
                  </a:ext>
                </a:extLst>
              </p:cNvPr>
              <p:cNvSpPr/>
              <p:nvPr/>
            </p:nvSpPr>
            <p:spPr bwMode="auto">
              <a:xfrm>
                <a:off x="5702945" y="1950933"/>
                <a:ext cx="307790" cy="442646"/>
              </a:xfrm>
              <a:custGeom>
                <a:avLst/>
                <a:gdLst>
                  <a:gd name="T0" fmla="*/ 82 w 82"/>
                  <a:gd name="T1" fmla="*/ 118 h 118"/>
                  <a:gd name="T2" fmla="*/ 29 w 82"/>
                  <a:gd name="T3" fmla="*/ 116 h 118"/>
                  <a:gd name="T4" fmla="*/ 47 w 82"/>
                  <a:gd name="T5" fmla="*/ 96 h 118"/>
                  <a:gd name="T6" fmla="*/ 30 w 82"/>
                  <a:gd name="T7" fmla="*/ 1 h 118"/>
                  <a:gd name="T8" fmla="*/ 31 w 82"/>
                  <a:gd name="T9" fmla="*/ 0 h 118"/>
                  <a:gd name="T10" fmla="*/ 59 w 82"/>
                  <a:gd name="T11" fmla="*/ 18 h 118"/>
                  <a:gd name="T12" fmla="*/ 58 w 82"/>
                  <a:gd name="T13" fmla="*/ 20 h 118"/>
                  <a:gd name="T14" fmla="*/ 60 w 82"/>
                  <a:gd name="T15" fmla="*/ 86 h 118"/>
                  <a:gd name="T16" fmla="*/ 79 w 82"/>
                  <a:gd name="T17" fmla="*/ 70 h 118"/>
                  <a:gd name="T18" fmla="*/ 82 w 82"/>
                  <a:gd name="T19" fmla="*/ 118 h 118"/>
                  <a:gd name="T20" fmla="*/ 36 w 82"/>
                  <a:gd name="T21" fmla="*/ 113 h 118"/>
                  <a:gd name="T22" fmla="*/ 79 w 82"/>
                  <a:gd name="T23" fmla="*/ 115 h 118"/>
                  <a:gd name="T24" fmla="*/ 76 w 82"/>
                  <a:gd name="T25" fmla="*/ 76 h 118"/>
                  <a:gd name="T26" fmla="*/ 59 w 82"/>
                  <a:gd name="T27" fmla="*/ 90 h 118"/>
                  <a:gd name="T28" fmla="*/ 59 w 82"/>
                  <a:gd name="T29" fmla="*/ 89 h 118"/>
                  <a:gd name="T30" fmla="*/ 55 w 82"/>
                  <a:gd name="T31" fmla="*/ 19 h 118"/>
                  <a:gd name="T32" fmla="*/ 32 w 82"/>
                  <a:gd name="T33" fmla="*/ 4 h 118"/>
                  <a:gd name="T34" fmla="*/ 50 w 82"/>
                  <a:gd name="T35" fmla="*/ 95 h 118"/>
                  <a:gd name="T36" fmla="*/ 52 w 82"/>
                  <a:gd name="T37" fmla="*/ 96 h 118"/>
                  <a:gd name="T38" fmla="*/ 36 w 82"/>
                  <a:gd name="T39" fmla="*/ 11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2" h="118">
                    <a:moveTo>
                      <a:pt x="82" y="118"/>
                    </a:moveTo>
                    <a:cubicBezTo>
                      <a:pt x="29" y="116"/>
                      <a:pt x="29" y="116"/>
                      <a:pt x="29" y="116"/>
                    </a:cubicBezTo>
                    <a:cubicBezTo>
                      <a:pt x="47" y="96"/>
                      <a:pt x="47" y="96"/>
                      <a:pt x="47" y="96"/>
                    </a:cubicBezTo>
                    <a:cubicBezTo>
                      <a:pt x="0" y="62"/>
                      <a:pt x="30" y="2"/>
                      <a:pt x="30" y="1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34" y="53"/>
                      <a:pt x="55" y="80"/>
                      <a:pt x="60" y="86"/>
                    </a:cubicBezTo>
                    <a:cubicBezTo>
                      <a:pt x="79" y="70"/>
                      <a:pt x="79" y="70"/>
                      <a:pt x="79" y="70"/>
                    </a:cubicBezTo>
                    <a:lnTo>
                      <a:pt x="82" y="118"/>
                    </a:lnTo>
                    <a:close/>
                    <a:moveTo>
                      <a:pt x="36" y="113"/>
                    </a:moveTo>
                    <a:cubicBezTo>
                      <a:pt x="79" y="115"/>
                      <a:pt x="79" y="115"/>
                      <a:pt x="79" y="115"/>
                    </a:cubicBezTo>
                    <a:cubicBezTo>
                      <a:pt x="76" y="76"/>
                      <a:pt x="76" y="76"/>
                      <a:pt x="76" y="76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8" y="88"/>
                      <a:pt x="28" y="58"/>
                      <a:pt x="55" y="19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28" y="14"/>
                      <a:pt x="7" y="65"/>
                      <a:pt x="50" y="95"/>
                    </a:cubicBezTo>
                    <a:cubicBezTo>
                      <a:pt x="52" y="96"/>
                      <a:pt x="52" y="96"/>
                      <a:pt x="52" y="96"/>
                    </a:cubicBezTo>
                    <a:lnTo>
                      <a:pt x="36" y="1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îSḻiḋé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26128585-A376-490A-8D92-CEC1E93FD6F5}"/>
                  </a:ext>
                </a:extLst>
              </p:cNvPr>
              <p:cNvSpPr/>
              <p:nvPr/>
            </p:nvSpPr>
            <p:spPr bwMode="auto">
              <a:xfrm>
                <a:off x="5698186" y="1954106"/>
                <a:ext cx="199905" cy="431541"/>
              </a:xfrm>
              <a:custGeom>
                <a:avLst/>
                <a:gdLst>
                  <a:gd name="T0" fmla="*/ 34 w 53"/>
                  <a:gd name="T1" fmla="*/ 115 h 115"/>
                  <a:gd name="T2" fmla="*/ 22 w 53"/>
                  <a:gd name="T3" fmla="*/ 113 h 115"/>
                  <a:gd name="T4" fmla="*/ 37 w 53"/>
                  <a:gd name="T5" fmla="*/ 96 h 115"/>
                  <a:gd name="T6" fmla="*/ 20 w 53"/>
                  <a:gd name="T7" fmla="*/ 10 h 115"/>
                  <a:gd name="T8" fmla="*/ 21 w 53"/>
                  <a:gd name="T9" fmla="*/ 10 h 115"/>
                  <a:gd name="T10" fmla="*/ 31 w 53"/>
                  <a:gd name="T11" fmla="*/ 0 h 115"/>
                  <a:gd name="T12" fmla="*/ 33 w 53"/>
                  <a:gd name="T13" fmla="*/ 2 h 115"/>
                  <a:gd name="T14" fmla="*/ 23 w 53"/>
                  <a:gd name="T15" fmla="*/ 12 h 115"/>
                  <a:gd name="T16" fmla="*/ 40 w 53"/>
                  <a:gd name="T17" fmla="*/ 94 h 115"/>
                  <a:gd name="T18" fmla="*/ 53 w 53"/>
                  <a:gd name="T19" fmla="*/ 94 h 115"/>
                  <a:gd name="T20" fmla="*/ 34 w 53"/>
                  <a:gd name="T21" fmla="*/ 115 h 115"/>
                  <a:gd name="T22" fmla="*/ 28 w 53"/>
                  <a:gd name="T23" fmla="*/ 111 h 115"/>
                  <a:gd name="T24" fmla="*/ 33 w 53"/>
                  <a:gd name="T25" fmla="*/ 112 h 115"/>
                  <a:gd name="T26" fmla="*/ 46 w 53"/>
                  <a:gd name="T27" fmla="*/ 97 h 115"/>
                  <a:gd name="T28" fmla="*/ 40 w 53"/>
                  <a:gd name="T29" fmla="*/ 97 h 115"/>
                  <a:gd name="T30" fmla="*/ 28 w 53"/>
                  <a:gd name="T31" fmla="*/ 11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3" h="115">
                    <a:moveTo>
                      <a:pt x="34" y="115"/>
                    </a:moveTo>
                    <a:cubicBezTo>
                      <a:pt x="22" y="113"/>
                      <a:pt x="22" y="113"/>
                      <a:pt x="22" y="113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0" y="90"/>
                      <a:pt x="0" y="59"/>
                      <a:pt x="20" y="1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3" y="61"/>
                      <a:pt x="36" y="91"/>
                      <a:pt x="40" y="94"/>
                    </a:cubicBezTo>
                    <a:cubicBezTo>
                      <a:pt x="53" y="94"/>
                      <a:pt x="53" y="94"/>
                      <a:pt x="53" y="94"/>
                    </a:cubicBezTo>
                    <a:lnTo>
                      <a:pt x="34" y="115"/>
                    </a:lnTo>
                    <a:close/>
                    <a:moveTo>
                      <a:pt x="28" y="111"/>
                    </a:moveTo>
                    <a:cubicBezTo>
                      <a:pt x="33" y="112"/>
                      <a:pt x="33" y="112"/>
                      <a:pt x="33" y="112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40" y="97"/>
                      <a:pt x="40" y="97"/>
                      <a:pt x="40" y="97"/>
                    </a:cubicBezTo>
                    <a:lnTo>
                      <a:pt x="28" y="1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ïśļîď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0A5E99CC-D686-45EB-8970-B01927BE81B7}"/>
                  </a:ext>
                </a:extLst>
              </p:cNvPr>
              <p:cNvSpPr/>
              <p:nvPr/>
            </p:nvSpPr>
            <p:spPr bwMode="auto">
              <a:xfrm>
                <a:off x="5906023" y="2217473"/>
                <a:ext cx="90433" cy="44423"/>
              </a:xfrm>
              <a:custGeom>
                <a:avLst/>
                <a:gdLst>
                  <a:gd name="T0" fmla="*/ 5 w 57"/>
                  <a:gd name="T1" fmla="*/ 28 h 28"/>
                  <a:gd name="T2" fmla="*/ 0 w 57"/>
                  <a:gd name="T3" fmla="*/ 23 h 28"/>
                  <a:gd name="T4" fmla="*/ 24 w 57"/>
                  <a:gd name="T5" fmla="*/ 0 h 28"/>
                  <a:gd name="T6" fmla="*/ 57 w 57"/>
                  <a:gd name="T7" fmla="*/ 0 h 28"/>
                  <a:gd name="T8" fmla="*/ 57 w 57"/>
                  <a:gd name="T9" fmla="*/ 7 h 28"/>
                  <a:gd name="T10" fmla="*/ 28 w 57"/>
                  <a:gd name="T11" fmla="*/ 7 h 28"/>
                  <a:gd name="T12" fmla="*/ 5 w 57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28">
                    <a:moveTo>
                      <a:pt x="5" y="28"/>
                    </a:moveTo>
                    <a:lnTo>
                      <a:pt x="0" y="23"/>
                    </a:lnTo>
                    <a:lnTo>
                      <a:pt x="24" y="0"/>
                    </a:lnTo>
                    <a:lnTo>
                      <a:pt x="57" y="0"/>
                    </a:lnTo>
                    <a:lnTo>
                      <a:pt x="57" y="7"/>
                    </a:lnTo>
                    <a:lnTo>
                      <a:pt x="28" y="7"/>
                    </a:lnTo>
                    <a:lnTo>
                      <a:pt x="5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3" name="ïśḻïdè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AB11FC1C-1DB1-4F87-87D3-770E018C8040}"/>
                </a:ext>
              </a:extLst>
            </p:cNvPr>
            <p:cNvGrpSpPr/>
            <p:nvPr/>
          </p:nvGrpSpPr>
          <p:grpSpPr>
            <a:xfrm>
              <a:off x="2170350" y="4994742"/>
              <a:ext cx="230051" cy="326829"/>
              <a:chOff x="4382937" y="5523837"/>
              <a:chExt cx="230051" cy="326829"/>
            </a:xfrm>
            <a:grpFill/>
          </p:grpSpPr>
          <p:sp>
            <p:nvSpPr>
              <p:cNvPr id="139" name="ïşḻíḍe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D5CF47C1-8D8A-4624-AB8E-F213FCB426EA}"/>
                  </a:ext>
                </a:extLst>
              </p:cNvPr>
              <p:cNvSpPr/>
              <p:nvPr/>
            </p:nvSpPr>
            <p:spPr bwMode="auto">
              <a:xfrm>
                <a:off x="4382937" y="5523837"/>
                <a:ext cx="226877" cy="326829"/>
              </a:xfrm>
              <a:custGeom>
                <a:avLst/>
                <a:gdLst>
                  <a:gd name="T0" fmla="*/ 0 w 60"/>
                  <a:gd name="T1" fmla="*/ 87 h 87"/>
                  <a:gd name="T2" fmla="*/ 2 w 60"/>
                  <a:gd name="T3" fmla="*/ 50 h 87"/>
                  <a:gd name="T4" fmla="*/ 16 w 60"/>
                  <a:gd name="T5" fmla="*/ 62 h 87"/>
                  <a:gd name="T6" fmla="*/ 17 w 60"/>
                  <a:gd name="T7" fmla="*/ 15 h 87"/>
                  <a:gd name="T8" fmla="*/ 16 w 60"/>
                  <a:gd name="T9" fmla="*/ 14 h 87"/>
                  <a:gd name="T10" fmla="*/ 38 w 60"/>
                  <a:gd name="T11" fmla="*/ 0 h 87"/>
                  <a:gd name="T12" fmla="*/ 38 w 60"/>
                  <a:gd name="T13" fmla="*/ 1 h 87"/>
                  <a:gd name="T14" fmla="*/ 26 w 60"/>
                  <a:gd name="T15" fmla="*/ 70 h 87"/>
                  <a:gd name="T16" fmla="*/ 40 w 60"/>
                  <a:gd name="T17" fmla="*/ 85 h 87"/>
                  <a:gd name="T18" fmla="*/ 0 w 60"/>
                  <a:gd name="T19" fmla="*/ 87 h 87"/>
                  <a:gd name="T20" fmla="*/ 5 w 60"/>
                  <a:gd name="T21" fmla="*/ 56 h 87"/>
                  <a:gd name="T22" fmla="*/ 3 w 60"/>
                  <a:gd name="T23" fmla="*/ 83 h 87"/>
                  <a:gd name="T24" fmla="*/ 33 w 60"/>
                  <a:gd name="T25" fmla="*/ 82 h 87"/>
                  <a:gd name="T26" fmla="*/ 22 w 60"/>
                  <a:gd name="T27" fmla="*/ 70 h 87"/>
                  <a:gd name="T28" fmla="*/ 23 w 60"/>
                  <a:gd name="T29" fmla="*/ 69 h 87"/>
                  <a:gd name="T30" fmla="*/ 36 w 60"/>
                  <a:gd name="T31" fmla="*/ 4 h 87"/>
                  <a:gd name="T32" fmla="*/ 20 w 60"/>
                  <a:gd name="T33" fmla="*/ 14 h 87"/>
                  <a:gd name="T34" fmla="*/ 18 w 60"/>
                  <a:gd name="T35" fmla="*/ 65 h 87"/>
                  <a:gd name="T36" fmla="*/ 17 w 60"/>
                  <a:gd name="T37" fmla="*/ 66 h 87"/>
                  <a:gd name="T38" fmla="*/ 5 w 60"/>
                  <a:gd name="T39" fmla="*/ 5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0" h="87">
                    <a:moveTo>
                      <a:pt x="0" y="87"/>
                    </a:moveTo>
                    <a:cubicBezTo>
                      <a:pt x="2" y="50"/>
                      <a:pt x="2" y="50"/>
                      <a:pt x="2" y="50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20" y="57"/>
                      <a:pt x="35" y="39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9" y="1"/>
                      <a:pt x="60" y="45"/>
                      <a:pt x="26" y="70"/>
                    </a:cubicBezTo>
                    <a:cubicBezTo>
                      <a:pt x="40" y="85"/>
                      <a:pt x="40" y="85"/>
                      <a:pt x="40" y="85"/>
                    </a:cubicBezTo>
                    <a:lnTo>
                      <a:pt x="0" y="87"/>
                    </a:lnTo>
                    <a:close/>
                    <a:moveTo>
                      <a:pt x="5" y="56"/>
                    </a:moveTo>
                    <a:cubicBezTo>
                      <a:pt x="3" y="83"/>
                      <a:pt x="3" y="83"/>
                      <a:pt x="3" y="83"/>
                    </a:cubicBezTo>
                    <a:cubicBezTo>
                      <a:pt x="33" y="82"/>
                      <a:pt x="33" y="82"/>
                      <a:pt x="33" y="82"/>
                    </a:cubicBezTo>
                    <a:cubicBezTo>
                      <a:pt x="22" y="70"/>
                      <a:pt x="22" y="70"/>
                      <a:pt x="22" y="70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53" y="48"/>
                      <a:pt x="40" y="12"/>
                      <a:pt x="36" y="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40" y="42"/>
                      <a:pt x="18" y="65"/>
                      <a:pt x="18" y="65"/>
                    </a:cubicBezTo>
                    <a:cubicBezTo>
                      <a:pt x="17" y="66"/>
                      <a:pt x="17" y="66"/>
                      <a:pt x="17" y="66"/>
                    </a:cubicBezTo>
                    <a:lnTo>
                      <a:pt x="5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ṣļíd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ED796F20-8137-4066-8C1F-1E47B8CC9E3C}"/>
                  </a:ext>
                </a:extLst>
              </p:cNvPr>
              <p:cNvSpPr/>
              <p:nvPr/>
            </p:nvSpPr>
            <p:spPr bwMode="auto">
              <a:xfrm>
                <a:off x="4462265" y="5527010"/>
                <a:ext cx="150723" cy="315723"/>
              </a:xfrm>
              <a:custGeom>
                <a:avLst/>
                <a:gdLst>
                  <a:gd name="T0" fmla="*/ 15 w 40"/>
                  <a:gd name="T1" fmla="*/ 84 h 84"/>
                  <a:gd name="T2" fmla="*/ 0 w 40"/>
                  <a:gd name="T3" fmla="*/ 68 h 84"/>
                  <a:gd name="T4" fmla="*/ 11 w 40"/>
                  <a:gd name="T5" fmla="*/ 68 h 84"/>
                  <a:gd name="T6" fmla="*/ 22 w 40"/>
                  <a:gd name="T7" fmla="*/ 9 h 84"/>
                  <a:gd name="T8" fmla="*/ 15 w 40"/>
                  <a:gd name="T9" fmla="*/ 2 h 84"/>
                  <a:gd name="T10" fmla="*/ 17 w 40"/>
                  <a:gd name="T11" fmla="*/ 0 h 84"/>
                  <a:gd name="T12" fmla="*/ 25 w 40"/>
                  <a:gd name="T13" fmla="*/ 7 h 84"/>
                  <a:gd name="T14" fmla="*/ 13 w 40"/>
                  <a:gd name="T15" fmla="*/ 70 h 84"/>
                  <a:gd name="T16" fmla="*/ 24 w 40"/>
                  <a:gd name="T17" fmla="*/ 83 h 84"/>
                  <a:gd name="T18" fmla="*/ 15 w 40"/>
                  <a:gd name="T19" fmla="*/ 84 h 84"/>
                  <a:gd name="T20" fmla="*/ 7 w 40"/>
                  <a:gd name="T21" fmla="*/ 71 h 84"/>
                  <a:gd name="T22" fmla="*/ 16 w 40"/>
                  <a:gd name="T23" fmla="*/ 81 h 84"/>
                  <a:gd name="T24" fmla="*/ 18 w 40"/>
                  <a:gd name="T25" fmla="*/ 80 h 84"/>
                  <a:gd name="T26" fmla="*/ 10 w 40"/>
                  <a:gd name="T27" fmla="*/ 71 h 84"/>
                  <a:gd name="T28" fmla="*/ 7 w 40"/>
                  <a:gd name="T29" fmla="*/ 7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" h="84">
                    <a:moveTo>
                      <a:pt x="15" y="84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4" y="65"/>
                      <a:pt x="37" y="44"/>
                      <a:pt x="22" y="9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43"/>
                      <a:pt x="19" y="65"/>
                      <a:pt x="13" y="70"/>
                    </a:cubicBezTo>
                    <a:cubicBezTo>
                      <a:pt x="24" y="83"/>
                      <a:pt x="24" y="83"/>
                      <a:pt x="24" y="83"/>
                    </a:cubicBezTo>
                    <a:lnTo>
                      <a:pt x="15" y="84"/>
                    </a:lnTo>
                    <a:close/>
                    <a:moveTo>
                      <a:pt x="7" y="71"/>
                    </a:moveTo>
                    <a:cubicBezTo>
                      <a:pt x="16" y="81"/>
                      <a:pt x="16" y="81"/>
                      <a:pt x="16" y="81"/>
                    </a:cubicBezTo>
                    <a:cubicBezTo>
                      <a:pt x="18" y="80"/>
                      <a:pt x="18" y="80"/>
                      <a:pt x="18" y="80"/>
                    </a:cubicBezTo>
                    <a:cubicBezTo>
                      <a:pt x="10" y="71"/>
                      <a:pt x="10" y="71"/>
                      <a:pt x="10" y="71"/>
                    </a:cubicBezTo>
                    <a:lnTo>
                      <a:pt x="7" y="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ïsḻíd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BB9559DF-8670-4EFA-BCC3-1AD0349A1F2C}"/>
                  </a:ext>
                </a:extLst>
              </p:cNvPr>
              <p:cNvSpPr/>
              <p:nvPr/>
            </p:nvSpPr>
            <p:spPr bwMode="auto">
              <a:xfrm>
                <a:off x="4394044" y="5715808"/>
                <a:ext cx="68222" cy="36490"/>
              </a:xfrm>
              <a:custGeom>
                <a:avLst/>
                <a:gdLst>
                  <a:gd name="T0" fmla="*/ 38 w 43"/>
                  <a:gd name="T1" fmla="*/ 23 h 23"/>
                  <a:gd name="T2" fmla="*/ 22 w 43"/>
                  <a:gd name="T3" fmla="*/ 7 h 23"/>
                  <a:gd name="T4" fmla="*/ 0 w 43"/>
                  <a:gd name="T5" fmla="*/ 7 h 23"/>
                  <a:gd name="T6" fmla="*/ 0 w 43"/>
                  <a:gd name="T7" fmla="*/ 0 h 23"/>
                  <a:gd name="T8" fmla="*/ 24 w 43"/>
                  <a:gd name="T9" fmla="*/ 0 h 23"/>
                  <a:gd name="T10" fmla="*/ 43 w 43"/>
                  <a:gd name="T11" fmla="*/ 18 h 23"/>
                  <a:gd name="T12" fmla="*/ 38 w 43"/>
                  <a:gd name="T1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23">
                    <a:moveTo>
                      <a:pt x="38" y="23"/>
                    </a:moveTo>
                    <a:lnTo>
                      <a:pt x="22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43" y="18"/>
                    </a:lnTo>
                    <a:lnTo>
                      <a:pt x="38" y="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4" name="ísliḓé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8E159DE2-7EAA-4326-98A3-3718CF48E0B7}"/>
                </a:ext>
              </a:extLst>
            </p:cNvPr>
            <p:cNvGrpSpPr/>
            <p:nvPr/>
          </p:nvGrpSpPr>
          <p:grpSpPr>
            <a:xfrm>
              <a:off x="1931456" y="1808281"/>
              <a:ext cx="406156" cy="679041"/>
              <a:chOff x="5714051" y="2563340"/>
              <a:chExt cx="406156" cy="679041"/>
            </a:xfrm>
            <a:grpFill/>
          </p:grpSpPr>
          <p:sp>
            <p:nvSpPr>
              <p:cNvPr id="125" name="ïśḷíḑe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7A19C9B4-BA1C-4ED7-A488-125AC42BF924}"/>
                  </a:ext>
                </a:extLst>
              </p:cNvPr>
              <p:cNvSpPr/>
              <p:nvPr/>
            </p:nvSpPr>
            <p:spPr bwMode="auto">
              <a:xfrm>
                <a:off x="5755301" y="2701369"/>
                <a:ext cx="320483" cy="395049"/>
              </a:xfrm>
              <a:custGeom>
                <a:avLst/>
                <a:gdLst>
                  <a:gd name="T0" fmla="*/ 57 w 85"/>
                  <a:gd name="T1" fmla="*/ 105 h 105"/>
                  <a:gd name="T2" fmla="*/ 61 w 85"/>
                  <a:gd name="T3" fmla="*/ 71 h 105"/>
                  <a:gd name="T4" fmla="*/ 75 w 85"/>
                  <a:gd name="T5" fmla="*/ 25 h 105"/>
                  <a:gd name="T6" fmla="*/ 50 w 85"/>
                  <a:gd name="T7" fmla="*/ 8 h 105"/>
                  <a:gd name="T8" fmla="*/ 13 w 85"/>
                  <a:gd name="T9" fmla="*/ 16 h 105"/>
                  <a:gd name="T10" fmla="*/ 18 w 85"/>
                  <a:gd name="T11" fmla="*/ 67 h 105"/>
                  <a:gd name="T12" fmla="*/ 29 w 85"/>
                  <a:gd name="T13" fmla="*/ 104 h 105"/>
                  <a:gd name="T14" fmla="*/ 26 w 85"/>
                  <a:gd name="T15" fmla="*/ 104 h 105"/>
                  <a:gd name="T16" fmla="*/ 15 w 85"/>
                  <a:gd name="T17" fmla="*/ 68 h 105"/>
                  <a:gd name="T18" fmla="*/ 10 w 85"/>
                  <a:gd name="T19" fmla="*/ 15 h 105"/>
                  <a:gd name="T20" fmla="*/ 51 w 85"/>
                  <a:gd name="T21" fmla="*/ 5 h 105"/>
                  <a:gd name="T22" fmla="*/ 77 w 85"/>
                  <a:gd name="T23" fmla="*/ 23 h 105"/>
                  <a:gd name="T24" fmla="*/ 64 w 85"/>
                  <a:gd name="T25" fmla="*/ 72 h 105"/>
                  <a:gd name="T26" fmla="*/ 59 w 85"/>
                  <a:gd name="T27" fmla="*/ 103 h 105"/>
                  <a:gd name="T28" fmla="*/ 57 w 85"/>
                  <a:gd name="T29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05">
                    <a:moveTo>
                      <a:pt x="57" y="105"/>
                    </a:moveTo>
                    <a:cubicBezTo>
                      <a:pt x="51" y="100"/>
                      <a:pt x="50" y="86"/>
                      <a:pt x="61" y="71"/>
                    </a:cubicBezTo>
                    <a:cubicBezTo>
                      <a:pt x="62" y="69"/>
                      <a:pt x="82" y="43"/>
                      <a:pt x="75" y="25"/>
                    </a:cubicBezTo>
                    <a:cubicBezTo>
                      <a:pt x="71" y="16"/>
                      <a:pt x="63" y="11"/>
                      <a:pt x="50" y="8"/>
                    </a:cubicBezTo>
                    <a:cubicBezTo>
                      <a:pt x="32" y="4"/>
                      <a:pt x="19" y="7"/>
                      <a:pt x="13" y="16"/>
                    </a:cubicBezTo>
                    <a:cubicBezTo>
                      <a:pt x="4" y="29"/>
                      <a:pt x="8" y="52"/>
                      <a:pt x="18" y="67"/>
                    </a:cubicBezTo>
                    <a:cubicBezTo>
                      <a:pt x="29" y="86"/>
                      <a:pt x="29" y="103"/>
                      <a:pt x="29" y="104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6" y="104"/>
                      <a:pt x="26" y="87"/>
                      <a:pt x="15" y="68"/>
                    </a:cubicBezTo>
                    <a:cubicBezTo>
                      <a:pt x="5" y="52"/>
                      <a:pt x="0" y="29"/>
                      <a:pt x="10" y="15"/>
                    </a:cubicBezTo>
                    <a:cubicBezTo>
                      <a:pt x="15" y="7"/>
                      <a:pt x="26" y="0"/>
                      <a:pt x="51" y="5"/>
                    </a:cubicBezTo>
                    <a:cubicBezTo>
                      <a:pt x="65" y="8"/>
                      <a:pt x="74" y="14"/>
                      <a:pt x="77" y="23"/>
                    </a:cubicBezTo>
                    <a:cubicBezTo>
                      <a:pt x="85" y="43"/>
                      <a:pt x="66" y="69"/>
                      <a:pt x="64" y="72"/>
                    </a:cubicBezTo>
                    <a:cubicBezTo>
                      <a:pt x="54" y="85"/>
                      <a:pt x="53" y="98"/>
                      <a:pt x="59" y="103"/>
                    </a:cubicBezTo>
                    <a:lnTo>
                      <a:pt x="57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sḷíďè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A5F92AA7-EEDF-4531-84BA-42545FCE5BCA}"/>
                  </a:ext>
                </a:extLst>
              </p:cNvPr>
              <p:cNvSpPr/>
              <p:nvPr/>
            </p:nvSpPr>
            <p:spPr bwMode="auto">
              <a:xfrm>
                <a:off x="5879052" y="2931419"/>
                <a:ext cx="71395" cy="157068"/>
              </a:xfrm>
              <a:custGeom>
                <a:avLst/>
                <a:gdLst>
                  <a:gd name="T0" fmla="*/ 16 w 19"/>
                  <a:gd name="T1" fmla="*/ 42 h 42"/>
                  <a:gd name="T2" fmla="*/ 13 w 19"/>
                  <a:gd name="T3" fmla="*/ 42 h 42"/>
                  <a:gd name="T4" fmla="*/ 8 w 19"/>
                  <a:gd name="T5" fmla="*/ 4 h 42"/>
                  <a:gd name="T6" fmla="*/ 7 w 19"/>
                  <a:gd name="T7" fmla="*/ 3 h 42"/>
                  <a:gd name="T8" fmla="*/ 5 w 19"/>
                  <a:gd name="T9" fmla="*/ 42 h 42"/>
                  <a:gd name="T10" fmla="*/ 2 w 19"/>
                  <a:gd name="T11" fmla="*/ 42 h 42"/>
                  <a:gd name="T12" fmla="*/ 6 w 19"/>
                  <a:gd name="T13" fmla="*/ 1 h 42"/>
                  <a:gd name="T14" fmla="*/ 9 w 19"/>
                  <a:gd name="T15" fmla="*/ 1 h 42"/>
                  <a:gd name="T16" fmla="*/ 16 w 19"/>
                  <a:gd name="T1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42">
                    <a:moveTo>
                      <a:pt x="16" y="42"/>
                    </a:moveTo>
                    <a:cubicBezTo>
                      <a:pt x="13" y="42"/>
                      <a:pt x="13" y="42"/>
                      <a:pt x="13" y="42"/>
                    </a:cubicBezTo>
                    <a:cubicBezTo>
                      <a:pt x="14" y="33"/>
                      <a:pt x="14" y="7"/>
                      <a:pt x="8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4" y="5"/>
                      <a:pt x="4" y="25"/>
                      <a:pt x="5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1" y="33"/>
                      <a:pt x="0" y="5"/>
                      <a:pt x="6" y="1"/>
                    </a:cubicBezTo>
                    <a:cubicBezTo>
                      <a:pt x="7" y="0"/>
                      <a:pt x="8" y="0"/>
                      <a:pt x="9" y="1"/>
                    </a:cubicBezTo>
                    <a:cubicBezTo>
                      <a:pt x="19" y="6"/>
                      <a:pt x="16" y="39"/>
                      <a:pt x="16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íSḻïdè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00370AD3-4F60-4174-A10F-8E46AC0CAFB1}"/>
                  </a:ext>
                </a:extLst>
              </p:cNvPr>
              <p:cNvSpPr/>
              <p:nvPr/>
            </p:nvSpPr>
            <p:spPr bwMode="auto">
              <a:xfrm>
                <a:off x="5856841" y="2874304"/>
                <a:ext cx="109472" cy="109471"/>
              </a:xfrm>
              <a:custGeom>
                <a:avLst/>
                <a:gdLst>
                  <a:gd name="T0" fmla="*/ 21 w 29"/>
                  <a:gd name="T1" fmla="*/ 29 h 29"/>
                  <a:gd name="T2" fmla="*/ 18 w 29"/>
                  <a:gd name="T3" fmla="*/ 27 h 29"/>
                  <a:gd name="T4" fmla="*/ 26 w 29"/>
                  <a:gd name="T5" fmla="*/ 9 h 29"/>
                  <a:gd name="T6" fmla="*/ 25 w 29"/>
                  <a:gd name="T7" fmla="*/ 7 h 29"/>
                  <a:gd name="T8" fmla="*/ 20 w 29"/>
                  <a:gd name="T9" fmla="*/ 8 h 29"/>
                  <a:gd name="T10" fmla="*/ 10 w 29"/>
                  <a:gd name="T11" fmla="*/ 6 h 29"/>
                  <a:gd name="T12" fmla="*/ 8 w 29"/>
                  <a:gd name="T13" fmla="*/ 4 h 29"/>
                  <a:gd name="T14" fmla="*/ 5 w 29"/>
                  <a:gd name="T15" fmla="*/ 3 h 29"/>
                  <a:gd name="T16" fmla="*/ 3 w 29"/>
                  <a:gd name="T17" fmla="*/ 7 h 29"/>
                  <a:gd name="T18" fmla="*/ 11 w 29"/>
                  <a:gd name="T19" fmla="*/ 26 h 29"/>
                  <a:gd name="T20" fmla="*/ 8 w 29"/>
                  <a:gd name="T21" fmla="*/ 27 h 29"/>
                  <a:gd name="T22" fmla="*/ 0 w 29"/>
                  <a:gd name="T23" fmla="*/ 8 h 29"/>
                  <a:gd name="T24" fmla="*/ 0 w 29"/>
                  <a:gd name="T25" fmla="*/ 7 h 29"/>
                  <a:gd name="T26" fmla="*/ 4 w 29"/>
                  <a:gd name="T27" fmla="*/ 0 h 29"/>
                  <a:gd name="T28" fmla="*/ 9 w 29"/>
                  <a:gd name="T29" fmla="*/ 2 h 29"/>
                  <a:gd name="T30" fmla="*/ 12 w 29"/>
                  <a:gd name="T31" fmla="*/ 5 h 29"/>
                  <a:gd name="T32" fmla="*/ 18 w 29"/>
                  <a:gd name="T33" fmla="*/ 6 h 29"/>
                  <a:gd name="T34" fmla="*/ 27 w 29"/>
                  <a:gd name="T35" fmla="*/ 4 h 29"/>
                  <a:gd name="T36" fmla="*/ 29 w 29"/>
                  <a:gd name="T37" fmla="*/ 9 h 29"/>
                  <a:gd name="T38" fmla="*/ 29 w 29"/>
                  <a:gd name="T39" fmla="*/ 10 h 29"/>
                  <a:gd name="T40" fmla="*/ 21 w 29"/>
                  <a:gd name="T4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29">
                    <a:moveTo>
                      <a:pt x="21" y="29"/>
                    </a:moveTo>
                    <a:cubicBezTo>
                      <a:pt x="18" y="27"/>
                      <a:pt x="18" y="27"/>
                      <a:pt x="18" y="27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8"/>
                      <a:pt x="26" y="7"/>
                      <a:pt x="25" y="7"/>
                    </a:cubicBezTo>
                    <a:cubicBezTo>
                      <a:pt x="24" y="6"/>
                      <a:pt x="22" y="7"/>
                      <a:pt x="20" y="8"/>
                    </a:cubicBezTo>
                    <a:cubicBezTo>
                      <a:pt x="13" y="12"/>
                      <a:pt x="11" y="9"/>
                      <a:pt x="10" y="6"/>
                    </a:cubicBezTo>
                    <a:cubicBezTo>
                      <a:pt x="9" y="6"/>
                      <a:pt x="8" y="5"/>
                      <a:pt x="8" y="4"/>
                    </a:cubicBezTo>
                    <a:cubicBezTo>
                      <a:pt x="7" y="3"/>
                      <a:pt x="6" y="3"/>
                      <a:pt x="5" y="3"/>
                    </a:cubicBezTo>
                    <a:cubicBezTo>
                      <a:pt x="4" y="4"/>
                      <a:pt x="3" y="6"/>
                      <a:pt x="3" y="7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1" y="1"/>
                      <a:pt x="4" y="0"/>
                    </a:cubicBezTo>
                    <a:cubicBezTo>
                      <a:pt x="6" y="0"/>
                      <a:pt x="7" y="0"/>
                      <a:pt x="9" y="2"/>
                    </a:cubicBezTo>
                    <a:cubicBezTo>
                      <a:pt x="11" y="3"/>
                      <a:pt x="11" y="4"/>
                      <a:pt x="12" y="5"/>
                    </a:cubicBezTo>
                    <a:cubicBezTo>
                      <a:pt x="14" y="7"/>
                      <a:pt x="14" y="8"/>
                      <a:pt x="18" y="6"/>
                    </a:cubicBezTo>
                    <a:cubicBezTo>
                      <a:pt x="22" y="4"/>
                      <a:pt x="25" y="3"/>
                      <a:pt x="27" y="4"/>
                    </a:cubicBezTo>
                    <a:cubicBezTo>
                      <a:pt x="28" y="5"/>
                      <a:pt x="29" y="7"/>
                      <a:pt x="29" y="9"/>
                    </a:cubicBezTo>
                    <a:cubicBezTo>
                      <a:pt x="29" y="10"/>
                      <a:pt x="29" y="10"/>
                      <a:pt x="29" y="10"/>
                    </a:cubicBezTo>
                    <a:lnTo>
                      <a:pt x="21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S1íḓ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16FE7982-99CE-4EED-B5BE-F9B780C62378}"/>
                  </a:ext>
                </a:extLst>
              </p:cNvPr>
              <p:cNvSpPr/>
              <p:nvPr/>
            </p:nvSpPr>
            <p:spPr bwMode="auto">
              <a:xfrm>
                <a:off x="5826696" y="3080555"/>
                <a:ext cx="169761" cy="49182"/>
              </a:xfrm>
              <a:custGeom>
                <a:avLst/>
                <a:gdLst>
                  <a:gd name="T0" fmla="*/ 23 w 45"/>
                  <a:gd name="T1" fmla="*/ 13 h 13"/>
                  <a:gd name="T2" fmla="*/ 0 w 45"/>
                  <a:gd name="T3" fmla="*/ 7 h 13"/>
                  <a:gd name="T4" fmla="*/ 0 w 45"/>
                  <a:gd name="T5" fmla="*/ 4 h 13"/>
                  <a:gd name="T6" fmla="*/ 19 w 45"/>
                  <a:gd name="T7" fmla="*/ 0 h 13"/>
                  <a:gd name="T8" fmla="*/ 41 w 45"/>
                  <a:gd name="T9" fmla="*/ 1 h 13"/>
                  <a:gd name="T10" fmla="*/ 45 w 45"/>
                  <a:gd name="T11" fmla="*/ 6 h 13"/>
                  <a:gd name="T12" fmla="*/ 44 w 45"/>
                  <a:gd name="T13" fmla="*/ 9 h 13"/>
                  <a:gd name="T14" fmla="*/ 23 w 45"/>
                  <a:gd name="T15" fmla="*/ 13 h 13"/>
                  <a:gd name="T16" fmla="*/ 19 w 45"/>
                  <a:gd name="T17" fmla="*/ 3 h 13"/>
                  <a:gd name="T18" fmla="*/ 3 w 45"/>
                  <a:gd name="T19" fmla="*/ 6 h 13"/>
                  <a:gd name="T20" fmla="*/ 23 w 45"/>
                  <a:gd name="T21" fmla="*/ 10 h 13"/>
                  <a:gd name="T22" fmla="*/ 42 w 45"/>
                  <a:gd name="T23" fmla="*/ 7 h 13"/>
                  <a:gd name="T24" fmla="*/ 42 w 45"/>
                  <a:gd name="T25" fmla="*/ 6 h 13"/>
                  <a:gd name="T26" fmla="*/ 41 w 45"/>
                  <a:gd name="T27" fmla="*/ 4 h 13"/>
                  <a:gd name="T28" fmla="*/ 19 w 45"/>
                  <a:gd name="T2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13">
                    <a:moveTo>
                      <a:pt x="23" y="13"/>
                    </a:moveTo>
                    <a:cubicBezTo>
                      <a:pt x="18" y="13"/>
                      <a:pt x="2" y="13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4" y="0"/>
                      <a:pt x="19" y="0"/>
                    </a:cubicBezTo>
                    <a:cubicBezTo>
                      <a:pt x="25" y="0"/>
                      <a:pt x="32" y="1"/>
                      <a:pt x="41" y="1"/>
                    </a:cubicBezTo>
                    <a:cubicBezTo>
                      <a:pt x="43" y="2"/>
                      <a:pt x="45" y="3"/>
                      <a:pt x="45" y="6"/>
                    </a:cubicBezTo>
                    <a:cubicBezTo>
                      <a:pt x="45" y="7"/>
                      <a:pt x="45" y="8"/>
                      <a:pt x="44" y="9"/>
                    </a:cubicBezTo>
                    <a:cubicBezTo>
                      <a:pt x="41" y="12"/>
                      <a:pt x="31" y="13"/>
                      <a:pt x="23" y="13"/>
                    </a:cubicBezTo>
                    <a:close/>
                    <a:moveTo>
                      <a:pt x="19" y="3"/>
                    </a:moveTo>
                    <a:cubicBezTo>
                      <a:pt x="4" y="3"/>
                      <a:pt x="3" y="6"/>
                      <a:pt x="3" y="6"/>
                    </a:cubicBezTo>
                    <a:cubicBezTo>
                      <a:pt x="3" y="8"/>
                      <a:pt x="11" y="10"/>
                      <a:pt x="23" y="10"/>
                    </a:cubicBezTo>
                    <a:cubicBezTo>
                      <a:pt x="32" y="10"/>
                      <a:pt x="40" y="9"/>
                      <a:pt x="42" y="7"/>
                    </a:cubicBezTo>
                    <a:cubicBezTo>
                      <a:pt x="42" y="7"/>
                      <a:pt x="42" y="6"/>
                      <a:pt x="42" y="6"/>
                    </a:cubicBezTo>
                    <a:cubicBezTo>
                      <a:pt x="42" y="5"/>
                      <a:pt x="41" y="5"/>
                      <a:pt x="41" y="4"/>
                    </a:cubicBezTo>
                    <a:cubicBezTo>
                      <a:pt x="32" y="4"/>
                      <a:pt x="25" y="3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ṧḻîď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59F2EDE8-A161-4B30-B8D7-3A27F3CBAA13}"/>
                  </a:ext>
                </a:extLst>
              </p:cNvPr>
              <p:cNvSpPr/>
              <p:nvPr/>
            </p:nvSpPr>
            <p:spPr bwMode="auto">
              <a:xfrm>
                <a:off x="5826696" y="3118632"/>
                <a:ext cx="169761" cy="49182"/>
              </a:xfrm>
              <a:custGeom>
                <a:avLst/>
                <a:gdLst>
                  <a:gd name="T0" fmla="*/ 23 w 45"/>
                  <a:gd name="T1" fmla="*/ 13 h 13"/>
                  <a:gd name="T2" fmla="*/ 0 w 45"/>
                  <a:gd name="T3" fmla="*/ 6 h 13"/>
                  <a:gd name="T4" fmla="*/ 0 w 45"/>
                  <a:gd name="T5" fmla="*/ 4 h 13"/>
                  <a:gd name="T6" fmla="*/ 19 w 45"/>
                  <a:gd name="T7" fmla="*/ 0 h 13"/>
                  <a:gd name="T8" fmla="*/ 41 w 45"/>
                  <a:gd name="T9" fmla="*/ 1 h 13"/>
                  <a:gd name="T10" fmla="*/ 45 w 45"/>
                  <a:gd name="T11" fmla="*/ 6 h 13"/>
                  <a:gd name="T12" fmla="*/ 44 w 45"/>
                  <a:gd name="T13" fmla="*/ 8 h 13"/>
                  <a:gd name="T14" fmla="*/ 23 w 45"/>
                  <a:gd name="T15" fmla="*/ 13 h 13"/>
                  <a:gd name="T16" fmla="*/ 19 w 45"/>
                  <a:gd name="T17" fmla="*/ 3 h 13"/>
                  <a:gd name="T18" fmla="*/ 3 w 45"/>
                  <a:gd name="T19" fmla="*/ 5 h 13"/>
                  <a:gd name="T20" fmla="*/ 23 w 45"/>
                  <a:gd name="T21" fmla="*/ 10 h 13"/>
                  <a:gd name="T22" fmla="*/ 42 w 45"/>
                  <a:gd name="T23" fmla="*/ 6 h 13"/>
                  <a:gd name="T24" fmla="*/ 42 w 45"/>
                  <a:gd name="T25" fmla="*/ 6 h 13"/>
                  <a:gd name="T26" fmla="*/ 41 w 45"/>
                  <a:gd name="T27" fmla="*/ 4 h 13"/>
                  <a:gd name="T28" fmla="*/ 19 w 45"/>
                  <a:gd name="T2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13">
                    <a:moveTo>
                      <a:pt x="23" y="13"/>
                    </a:moveTo>
                    <a:cubicBezTo>
                      <a:pt x="18" y="13"/>
                      <a:pt x="2" y="12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2"/>
                      <a:pt x="4" y="0"/>
                      <a:pt x="19" y="0"/>
                    </a:cubicBezTo>
                    <a:cubicBezTo>
                      <a:pt x="25" y="0"/>
                      <a:pt x="32" y="0"/>
                      <a:pt x="41" y="1"/>
                    </a:cubicBezTo>
                    <a:cubicBezTo>
                      <a:pt x="43" y="1"/>
                      <a:pt x="45" y="3"/>
                      <a:pt x="45" y="6"/>
                    </a:cubicBezTo>
                    <a:cubicBezTo>
                      <a:pt x="45" y="7"/>
                      <a:pt x="45" y="8"/>
                      <a:pt x="44" y="8"/>
                    </a:cubicBezTo>
                    <a:cubicBezTo>
                      <a:pt x="41" y="12"/>
                      <a:pt x="31" y="13"/>
                      <a:pt x="23" y="13"/>
                    </a:cubicBezTo>
                    <a:close/>
                    <a:moveTo>
                      <a:pt x="19" y="3"/>
                    </a:moveTo>
                    <a:cubicBezTo>
                      <a:pt x="4" y="3"/>
                      <a:pt x="3" y="5"/>
                      <a:pt x="3" y="5"/>
                    </a:cubicBezTo>
                    <a:cubicBezTo>
                      <a:pt x="3" y="7"/>
                      <a:pt x="11" y="10"/>
                      <a:pt x="23" y="10"/>
                    </a:cubicBezTo>
                    <a:cubicBezTo>
                      <a:pt x="32" y="10"/>
                      <a:pt x="40" y="8"/>
                      <a:pt x="42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1" y="4"/>
                      <a:pt x="41" y="4"/>
                    </a:cubicBezTo>
                    <a:cubicBezTo>
                      <a:pt x="32" y="3"/>
                      <a:pt x="25" y="3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ś1ïḓé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470FAA84-DBFD-43A6-938C-FF9E5023E85D}"/>
                  </a:ext>
                </a:extLst>
              </p:cNvPr>
              <p:cNvSpPr/>
              <p:nvPr/>
            </p:nvSpPr>
            <p:spPr bwMode="auto">
              <a:xfrm>
                <a:off x="5826696" y="3156709"/>
                <a:ext cx="169761" cy="44423"/>
              </a:xfrm>
              <a:custGeom>
                <a:avLst/>
                <a:gdLst>
                  <a:gd name="T0" fmla="*/ 23 w 45"/>
                  <a:gd name="T1" fmla="*/ 12 h 12"/>
                  <a:gd name="T2" fmla="*/ 0 w 45"/>
                  <a:gd name="T3" fmla="*/ 6 h 12"/>
                  <a:gd name="T4" fmla="*/ 0 w 45"/>
                  <a:gd name="T5" fmla="*/ 4 h 12"/>
                  <a:gd name="T6" fmla="*/ 19 w 45"/>
                  <a:gd name="T7" fmla="*/ 0 h 12"/>
                  <a:gd name="T8" fmla="*/ 41 w 45"/>
                  <a:gd name="T9" fmla="*/ 1 h 12"/>
                  <a:gd name="T10" fmla="*/ 45 w 45"/>
                  <a:gd name="T11" fmla="*/ 6 h 12"/>
                  <a:gd name="T12" fmla="*/ 44 w 45"/>
                  <a:gd name="T13" fmla="*/ 8 h 12"/>
                  <a:gd name="T14" fmla="*/ 23 w 45"/>
                  <a:gd name="T15" fmla="*/ 12 h 12"/>
                  <a:gd name="T16" fmla="*/ 19 w 45"/>
                  <a:gd name="T17" fmla="*/ 3 h 12"/>
                  <a:gd name="T18" fmla="*/ 3 w 45"/>
                  <a:gd name="T19" fmla="*/ 5 h 12"/>
                  <a:gd name="T20" fmla="*/ 23 w 45"/>
                  <a:gd name="T21" fmla="*/ 9 h 12"/>
                  <a:gd name="T22" fmla="*/ 42 w 45"/>
                  <a:gd name="T23" fmla="*/ 6 h 12"/>
                  <a:gd name="T24" fmla="*/ 42 w 45"/>
                  <a:gd name="T25" fmla="*/ 6 h 12"/>
                  <a:gd name="T26" fmla="*/ 41 w 45"/>
                  <a:gd name="T27" fmla="*/ 4 h 12"/>
                  <a:gd name="T28" fmla="*/ 19 w 45"/>
                  <a:gd name="T29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12">
                    <a:moveTo>
                      <a:pt x="23" y="12"/>
                    </a:moveTo>
                    <a:cubicBezTo>
                      <a:pt x="18" y="12"/>
                      <a:pt x="2" y="12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2"/>
                      <a:pt x="4" y="0"/>
                      <a:pt x="19" y="0"/>
                    </a:cubicBezTo>
                    <a:cubicBezTo>
                      <a:pt x="25" y="0"/>
                      <a:pt x="32" y="0"/>
                      <a:pt x="41" y="1"/>
                    </a:cubicBezTo>
                    <a:cubicBezTo>
                      <a:pt x="43" y="1"/>
                      <a:pt x="45" y="2"/>
                      <a:pt x="45" y="6"/>
                    </a:cubicBezTo>
                    <a:cubicBezTo>
                      <a:pt x="45" y="6"/>
                      <a:pt x="45" y="7"/>
                      <a:pt x="44" y="8"/>
                    </a:cubicBezTo>
                    <a:cubicBezTo>
                      <a:pt x="41" y="11"/>
                      <a:pt x="31" y="12"/>
                      <a:pt x="23" y="12"/>
                    </a:cubicBezTo>
                    <a:close/>
                    <a:moveTo>
                      <a:pt x="19" y="3"/>
                    </a:moveTo>
                    <a:cubicBezTo>
                      <a:pt x="4" y="3"/>
                      <a:pt x="3" y="5"/>
                      <a:pt x="3" y="5"/>
                    </a:cubicBezTo>
                    <a:cubicBezTo>
                      <a:pt x="3" y="7"/>
                      <a:pt x="11" y="9"/>
                      <a:pt x="23" y="9"/>
                    </a:cubicBezTo>
                    <a:cubicBezTo>
                      <a:pt x="32" y="9"/>
                      <a:pt x="40" y="8"/>
                      <a:pt x="42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1" y="4"/>
                      <a:pt x="41" y="4"/>
                    </a:cubicBezTo>
                    <a:cubicBezTo>
                      <a:pt x="32" y="3"/>
                      <a:pt x="25" y="3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ísļíde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8FD1E099-6897-4718-B408-9D0320EBFBCB}"/>
                  </a:ext>
                </a:extLst>
              </p:cNvPr>
              <p:cNvSpPr/>
              <p:nvPr/>
            </p:nvSpPr>
            <p:spPr bwMode="auto">
              <a:xfrm>
                <a:off x="5883811" y="3193199"/>
                <a:ext cx="71395" cy="49182"/>
              </a:xfrm>
              <a:custGeom>
                <a:avLst/>
                <a:gdLst>
                  <a:gd name="T0" fmla="*/ 9 w 19"/>
                  <a:gd name="T1" fmla="*/ 13 h 13"/>
                  <a:gd name="T2" fmla="*/ 9 w 19"/>
                  <a:gd name="T3" fmla="*/ 13 h 13"/>
                  <a:gd name="T4" fmla="*/ 0 w 19"/>
                  <a:gd name="T5" fmla="*/ 1 h 13"/>
                  <a:gd name="T6" fmla="*/ 3 w 19"/>
                  <a:gd name="T7" fmla="*/ 0 h 13"/>
                  <a:gd name="T8" fmla="*/ 9 w 19"/>
                  <a:gd name="T9" fmla="*/ 10 h 13"/>
                  <a:gd name="T10" fmla="*/ 9 w 19"/>
                  <a:gd name="T11" fmla="*/ 10 h 13"/>
                  <a:gd name="T12" fmla="*/ 16 w 19"/>
                  <a:gd name="T13" fmla="*/ 0 h 13"/>
                  <a:gd name="T14" fmla="*/ 19 w 19"/>
                  <a:gd name="T15" fmla="*/ 1 h 13"/>
                  <a:gd name="T16" fmla="*/ 9 w 19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3">
                    <a:moveTo>
                      <a:pt x="9" y="13"/>
                    </a:moveTo>
                    <a:cubicBezTo>
                      <a:pt x="9" y="13"/>
                      <a:pt x="9" y="13"/>
                      <a:pt x="9" y="13"/>
                    </a:cubicBezTo>
                    <a:cubicBezTo>
                      <a:pt x="4" y="12"/>
                      <a:pt x="0" y="2"/>
                      <a:pt x="0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4"/>
                      <a:pt x="7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0"/>
                      <a:pt x="13" y="9"/>
                      <a:pt x="16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6" y="9"/>
                      <a:pt x="13" y="13"/>
                      <a:pt x="9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isļíḋè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343872E0-94E5-49E0-9AE8-DD1AA153D9BA}"/>
                  </a:ext>
                </a:extLst>
              </p:cNvPr>
              <p:cNvSpPr/>
              <p:nvPr/>
            </p:nvSpPr>
            <p:spPr bwMode="auto">
              <a:xfrm>
                <a:off x="5714051" y="2610936"/>
                <a:ext cx="90433" cy="98366"/>
              </a:xfrm>
              <a:custGeom>
                <a:avLst/>
                <a:gdLst>
                  <a:gd name="T0" fmla="*/ 21 w 24"/>
                  <a:gd name="T1" fmla="*/ 26 h 26"/>
                  <a:gd name="T2" fmla="*/ 0 w 24"/>
                  <a:gd name="T3" fmla="*/ 3 h 26"/>
                  <a:gd name="T4" fmla="*/ 1 w 24"/>
                  <a:gd name="T5" fmla="*/ 0 h 26"/>
                  <a:gd name="T6" fmla="*/ 24 w 24"/>
                  <a:gd name="T7" fmla="*/ 24 h 26"/>
                  <a:gd name="T8" fmla="*/ 21 w 2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6">
                    <a:moveTo>
                      <a:pt x="21" y="26"/>
                    </a:moveTo>
                    <a:cubicBezTo>
                      <a:pt x="21" y="26"/>
                      <a:pt x="11" y="5"/>
                      <a:pt x="0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3" y="2"/>
                      <a:pt x="23" y="24"/>
                      <a:pt x="24" y="24"/>
                    </a:cubicBezTo>
                    <a:lnTo>
                      <a:pt x="21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îṡ1iďe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7ECA20F2-23AD-49D4-8F21-E9144867AF2A}"/>
                  </a:ext>
                </a:extLst>
              </p:cNvPr>
              <p:cNvSpPr/>
              <p:nvPr/>
            </p:nvSpPr>
            <p:spPr bwMode="auto">
              <a:xfrm>
                <a:off x="5837802" y="2607763"/>
                <a:ext cx="30145" cy="82500"/>
              </a:xfrm>
              <a:custGeom>
                <a:avLst/>
                <a:gdLst>
                  <a:gd name="T0" fmla="*/ 5 w 8"/>
                  <a:gd name="T1" fmla="*/ 22 h 22"/>
                  <a:gd name="T2" fmla="*/ 0 w 8"/>
                  <a:gd name="T3" fmla="*/ 4 h 22"/>
                  <a:gd name="T4" fmla="*/ 1 w 8"/>
                  <a:gd name="T5" fmla="*/ 4 h 22"/>
                  <a:gd name="T6" fmla="*/ 1 w 8"/>
                  <a:gd name="T7" fmla="*/ 1 h 22"/>
                  <a:gd name="T8" fmla="*/ 8 w 8"/>
                  <a:gd name="T9" fmla="*/ 21 h 22"/>
                  <a:gd name="T10" fmla="*/ 5 w 8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2">
                    <a:moveTo>
                      <a:pt x="5" y="22"/>
                    </a:moveTo>
                    <a:cubicBezTo>
                      <a:pt x="3" y="14"/>
                      <a:pt x="1" y="5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4" y="0"/>
                      <a:pt x="8" y="21"/>
                    </a:cubicBezTo>
                    <a:lnTo>
                      <a:pt x="5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íṣḷidé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744BCA79-BF3C-49EE-B379-637BD57AB9D7}"/>
                  </a:ext>
                </a:extLst>
              </p:cNvPr>
              <p:cNvSpPr/>
              <p:nvPr/>
            </p:nvSpPr>
            <p:spPr bwMode="auto">
              <a:xfrm>
                <a:off x="5909196" y="2563340"/>
                <a:ext cx="30145" cy="126924"/>
              </a:xfrm>
              <a:custGeom>
                <a:avLst/>
                <a:gdLst>
                  <a:gd name="T0" fmla="*/ 3 w 8"/>
                  <a:gd name="T1" fmla="*/ 34 h 34"/>
                  <a:gd name="T2" fmla="*/ 6 w 8"/>
                  <a:gd name="T3" fmla="*/ 0 h 34"/>
                  <a:gd name="T4" fmla="*/ 8 w 8"/>
                  <a:gd name="T5" fmla="*/ 1 h 34"/>
                  <a:gd name="T6" fmla="*/ 6 w 8"/>
                  <a:gd name="T7" fmla="*/ 33 h 34"/>
                  <a:gd name="T8" fmla="*/ 3 w 8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4">
                    <a:moveTo>
                      <a:pt x="3" y="34"/>
                    </a:moveTo>
                    <a:cubicBezTo>
                      <a:pt x="3" y="31"/>
                      <a:pt x="0" y="6"/>
                      <a:pt x="6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4" y="6"/>
                      <a:pt x="5" y="26"/>
                      <a:pt x="6" y="33"/>
                    </a:cubicBezTo>
                    <a:lnTo>
                      <a:pt x="3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ïs1íḓe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48A82190-F8E9-4014-9C74-7C701478E07A}"/>
                  </a:ext>
                </a:extLst>
              </p:cNvPr>
              <p:cNvSpPr/>
              <p:nvPr/>
            </p:nvSpPr>
            <p:spPr bwMode="auto">
              <a:xfrm>
                <a:off x="5969484" y="2629975"/>
                <a:ext cx="34904" cy="68221"/>
              </a:xfrm>
              <a:custGeom>
                <a:avLst/>
                <a:gdLst>
                  <a:gd name="T0" fmla="*/ 3 w 9"/>
                  <a:gd name="T1" fmla="*/ 18 h 18"/>
                  <a:gd name="T2" fmla="*/ 0 w 9"/>
                  <a:gd name="T3" fmla="*/ 18 h 18"/>
                  <a:gd name="T4" fmla="*/ 8 w 9"/>
                  <a:gd name="T5" fmla="*/ 0 h 18"/>
                  <a:gd name="T6" fmla="*/ 9 w 9"/>
                  <a:gd name="T7" fmla="*/ 3 h 18"/>
                  <a:gd name="T8" fmla="*/ 3 w 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8">
                    <a:moveTo>
                      <a:pt x="3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1" y="15"/>
                      <a:pt x="3" y="1"/>
                      <a:pt x="8" y="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6" y="4"/>
                      <a:pt x="4" y="12"/>
                      <a:pt x="3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śľiḓe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E59B08FA-45CD-4337-B676-56C3E731ACAF}"/>
                  </a:ext>
                </a:extLst>
              </p:cNvPr>
              <p:cNvSpPr/>
              <p:nvPr/>
            </p:nvSpPr>
            <p:spPr bwMode="auto">
              <a:xfrm>
                <a:off x="6023427" y="2656946"/>
                <a:ext cx="96780" cy="66635"/>
              </a:xfrm>
              <a:custGeom>
                <a:avLst/>
                <a:gdLst>
                  <a:gd name="T0" fmla="*/ 3 w 26"/>
                  <a:gd name="T1" fmla="*/ 18 h 18"/>
                  <a:gd name="T2" fmla="*/ 0 w 26"/>
                  <a:gd name="T3" fmla="*/ 16 h 18"/>
                  <a:gd name="T4" fmla="*/ 26 w 26"/>
                  <a:gd name="T5" fmla="*/ 1 h 18"/>
                  <a:gd name="T6" fmla="*/ 25 w 26"/>
                  <a:gd name="T7" fmla="*/ 4 h 18"/>
                  <a:gd name="T8" fmla="*/ 3 w 26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8">
                    <a:moveTo>
                      <a:pt x="3" y="18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1" y="15"/>
                      <a:pt x="14" y="0"/>
                      <a:pt x="26" y="1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16" y="3"/>
                      <a:pt x="3" y="18"/>
                      <a:pt x="3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ïṥ1ïďe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8EE641D1-318D-476C-8353-5160665E7791}"/>
                  </a:ext>
                </a:extLst>
              </p:cNvPr>
              <p:cNvSpPr/>
              <p:nvPr/>
            </p:nvSpPr>
            <p:spPr bwMode="auto">
              <a:xfrm>
                <a:off x="6056745" y="2736273"/>
                <a:ext cx="44423" cy="22212"/>
              </a:xfrm>
              <a:custGeom>
                <a:avLst/>
                <a:gdLst>
                  <a:gd name="T0" fmla="*/ 2 w 12"/>
                  <a:gd name="T1" fmla="*/ 6 h 6"/>
                  <a:gd name="T2" fmla="*/ 0 w 12"/>
                  <a:gd name="T3" fmla="*/ 4 h 6"/>
                  <a:gd name="T4" fmla="*/ 12 w 12"/>
                  <a:gd name="T5" fmla="*/ 1 h 6"/>
                  <a:gd name="T6" fmla="*/ 11 w 12"/>
                  <a:gd name="T7" fmla="*/ 4 h 6"/>
                  <a:gd name="T8" fmla="*/ 2 w 12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2" y="6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6" y="0"/>
                      <a:pt x="12" y="1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7" y="4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îśļïḋ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B85541CD-9D2E-48A8-AA46-6D54D7DA0A41}"/>
                  </a:ext>
                </a:extLst>
              </p:cNvPr>
              <p:cNvSpPr/>
              <p:nvPr/>
            </p:nvSpPr>
            <p:spPr bwMode="auto">
              <a:xfrm>
                <a:off x="5717224" y="2736273"/>
                <a:ext cx="46010" cy="22212"/>
              </a:xfrm>
              <a:custGeom>
                <a:avLst/>
                <a:gdLst>
                  <a:gd name="T0" fmla="*/ 10 w 12"/>
                  <a:gd name="T1" fmla="*/ 6 h 6"/>
                  <a:gd name="T2" fmla="*/ 0 w 12"/>
                  <a:gd name="T3" fmla="*/ 3 h 6"/>
                  <a:gd name="T4" fmla="*/ 0 w 12"/>
                  <a:gd name="T5" fmla="*/ 0 h 6"/>
                  <a:gd name="T6" fmla="*/ 12 w 12"/>
                  <a:gd name="T7" fmla="*/ 4 h 6"/>
                  <a:gd name="T8" fmla="*/ 10 w 12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10" y="6"/>
                    </a:moveTo>
                    <a:cubicBezTo>
                      <a:pt x="9" y="6"/>
                      <a:pt x="6" y="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11" y="4"/>
                      <a:pt x="12" y="4"/>
                    </a:cubicBez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5" name="i$1íḑe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C1F6EC34-E55C-4627-85BB-82998B893D3C}"/>
                </a:ext>
              </a:extLst>
            </p:cNvPr>
            <p:cNvGrpSpPr/>
            <p:nvPr/>
          </p:nvGrpSpPr>
          <p:grpSpPr>
            <a:xfrm>
              <a:off x="3272257" y="5170037"/>
              <a:ext cx="309377" cy="414088"/>
              <a:chOff x="3957743" y="5628549"/>
              <a:chExt cx="309377" cy="414088"/>
            </a:xfrm>
            <a:grpFill/>
          </p:grpSpPr>
          <p:sp>
            <p:nvSpPr>
              <p:cNvPr id="119" name="îślíḋe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15700BF3-59CB-4271-9159-3E2D2AAE2F16}"/>
                  </a:ext>
                </a:extLst>
              </p:cNvPr>
              <p:cNvSpPr/>
              <p:nvPr/>
            </p:nvSpPr>
            <p:spPr bwMode="auto">
              <a:xfrm>
                <a:off x="3957743" y="5639654"/>
                <a:ext cx="120578" cy="150721"/>
              </a:xfrm>
              <a:custGeom>
                <a:avLst/>
                <a:gdLst>
                  <a:gd name="T0" fmla="*/ 29 w 32"/>
                  <a:gd name="T1" fmla="*/ 2 h 40"/>
                  <a:gd name="T2" fmla="*/ 26 w 32"/>
                  <a:gd name="T3" fmla="*/ 1 h 40"/>
                  <a:gd name="T4" fmla="*/ 22 w 32"/>
                  <a:gd name="T5" fmla="*/ 0 h 40"/>
                  <a:gd name="T6" fmla="*/ 4 w 32"/>
                  <a:gd name="T7" fmla="*/ 14 h 40"/>
                  <a:gd name="T8" fmla="*/ 11 w 32"/>
                  <a:gd name="T9" fmla="*/ 39 h 40"/>
                  <a:gd name="T10" fmla="*/ 14 w 32"/>
                  <a:gd name="T11" fmla="*/ 40 h 40"/>
                  <a:gd name="T12" fmla="*/ 15 w 32"/>
                  <a:gd name="T13" fmla="*/ 40 h 40"/>
                  <a:gd name="T14" fmla="*/ 18 w 32"/>
                  <a:gd name="T15" fmla="*/ 40 h 40"/>
                  <a:gd name="T16" fmla="*/ 15 w 32"/>
                  <a:gd name="T17" fmla="*/ 38 h 40"/>
                  <a:gd name="T18" fmla="*/ 12 w 32"/>
                  <a:gd name="T19" fmla="*/ 37 h 40"/>
                  <a:gd name="T20" fmla="*/ 12 w 32"/>
                  <a:gd name="T21" fmla="*/ 37 h 40"/>
                  <a:gd name="T22" fmla="*/ 6 w 32"/>
                  <a:gd name="T23" fmla="*/ 15 h 40"/>
                  <a:gd name="T24" fmla="*/ 22 w 32"/>
                  <a:gd name="T25" fmla="*/ 2 h 40"/>
                  <a:gd name="T26" fmla="*/ 26 w 32"/>
                  <a:gd name="T27" fmla="*/ 2 h 40"/>
                  <a:gd name="T28" fmla="*/ 28 w 32"/>
                  <a:gd name="T29" fmla="*/ 4 h 40"/>
                  <a:gd name="T30" fmla="*/ 32 w 32"/>
                  <a:gd name="T31" fmla="*/ 5 h 40"/>
                  <a:gd name="T32" fmla="*/ 29 w 32"/>
                  <a:gd name="T33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40">
                    <a:moveTo>
                      <a:pt x="29" y="2"/>
                    </a:moveTo>
                    <a:cubicBezTo>
                      <a:pt x="28" y="2"/>
                      <a:pt x="27" y="1"/>
                      <a:pt x="26" y="1"/>
                    </a:cubicBezTo>
                    <a:cubicBezTo>
                      <a:pt x="25" y="0"/>
                      <a:pt x="23" y="0"/>
                      <a:pt x="22" y="0"/>
                    </a:cubicBezTo>
                    <a:cubicBezTo>
                      <a:pt x="15" y="0"/>
                      <a:pt x="8" y="5"/>
                      <a:pt x="4" y="14"/>
                    </a:cubicBezTo>
                    <a:cubicBezTo>
                      <a:pt x="0" y="25"/>
                      <a:pt x="3" y="36"/>
                      <a:pt x="11" y="39"/>
                    </a:cubicBezTo>
                    <a:cubicBezTo>
                      <a:pt x="12" y="39"/>
                      <a:pt x="13" y="40"/>
                      <a:pt x="14" y="40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7" y="39"/>
                      <a:pt x="16" y="39"/>
                      <a:pt x="15" y="38"/>
                    </a:cubicBezTo>
                    <a:cubicBezTo>
                      <a:pt x="14" y="38"/>
                      <a:pt x="13" y="38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5" y="34"/>
                      <a:pt x="2" y="24"/>
                      <a:pt x="6" y="15"/>
                    </a:cubicBezTo>
                    <a:cubicBezTo>
                      <a:pt x="9" y="7"/>
                      <a:pt x="16" y="2"/>
                      <a:pt x="22" y="2"/>
                    </a:cubicBezTo>
                    <a:cubicBezTo>
                      <a:pt x="23" y="2"/>
                      <a:pt x="24" y="2"/>
                      <a:pt x="26" y="2"/>
                    </a:cubicBezTo>
                    <a:cubicBezTo>
                      <a:pt x="27" y="3"/>
                      <a:pt x="28" y="4"/>
                      <a:pt x="28" y="4"/>
                    </a:cubicBezTo>
                    <a:cubicBezTo>
                      <a:pt x="30" y="4"/>
                      <a:pt x="31" y="5"/>
                      <a:pt x="32" y="5"/>
                    </a:cubicBezTo>
                    <a:cubicBezTo>
                      <a:pt x="31" y="4"/>
                      <a:pt x="30" y="3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îṩ1ïd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45E80D6A-65E1-4B71-9EC7-9F0258863953}"/>
                  </a:ext>
                </a:extLst>
              </p:cNvPr>
              <p:cNvSpPr/>
              <p:nvPr/>
            </p:nvSpPr>
            <p:spPr bwMode="auto">
              <a:xfrm>
                <a:off x="3987888" y="5647588"/>
                <a:ext cx="134857" cy="150721"/>
              </a:xfrm>
              <a:custGeom>
                <a:avLst/>
                <a:gdLst>
                  <a:gd name="T0" fmla="*/ 25 w 36"/>
                  <a:gd name="T1" fmla="*/ 1 h 40"/>
                  <a:gd name="T2" fmla="*/ 21 w 36"/>
                  <a:gd name="T3" fmla="*/ 0 h 40"/>
                  <a:gd name="T4" fmla="*/ 20 w 36"/>
                  <a:gd name="T5" fmla="*/ 0 h 40"/>
                  <a:gd name="T6" fmla="*/ 18 w 36"/>
                  <a:gd name="T7" fmla="*/ 0 h 40"/>
                  <a:gd name="T8" fmla="*/ 3 w 36"/>
                  <a:gd name="T9" fmla="*/ 15 h 40"/>
                  <a:gd name="T10" fmla="*/ 4 w 36"/>
                  <a:gd name="T11" fmla="*/ 35 h 40"/>
                  <a:gd name="T12" fmla="*/ 6 w 36"/>
                  <a:gd name="T13" fmla="*/ 38 h 40"/>
                  <a:gd name="T14" fmla="*/ 9 w 36"/>
                  <a:gd name="T15" fmla="*/ 40 h 40"/>
                  <a:gd name="T16" fmla="*/ 14 w 36"/>
                  <a:gd name="T17" fmla="*/ 40 h 40"/>
                  <a:gd name="T18" fmla="*/ 31 w 36"/>
                  <a:gd name="T19" fmla="*/ 26 h 40"/>
                  <a:gd name="T20" fmla="*/ 25 w 36"/>
                  <a:gd name="T21" fmla="*/ 1 h 40"/>
                  <a:gd name="T22" fmla="*/ 29 w 36"/>
                  <a:gd name="T23" fmla="*/ 25 h 40"/>
                  <a:gd name="T24" fmla="*/ 14 w 36"/>
                  <a:gd name="T25" fmla="*/ 38 h 40"/>
                  <a:gd name="T26" fmla="*/ 10 w 36"/>
                  <a:gd name="T27" fmla="*/ 38 h 40"/>
                  <a:gd name="T28" fmla="*/ 10 w 36"/>
                  <a:gd name="T29" fmla="*/ 38 h 40"/>
                  <a:gd name="T30" fmla="*/ 7 w 36"/>
                  <a:gd name="T31" fmla="*/ 36 h 40"/>
                  <a:gd name="T32" fmla="*/ 4 w 36"/>
                  <a:gd name="T33" fmla="*/ 15 h 40"/>
                  <a:gd name="T34" fmla="*/ 20 w 36"/>
                  <a:gd name="T35" fmla="*/ 2 h 40"/>
                  <a:gd name="T36" fmla="*/ 20 w 36"/>
                  <a:gd name="T37" fmla="*/ 2 h 40"/>
                  <a:gd name="T38" fmla="*/ 24 w 36"/>
                  <a:gd name="T39" fmla="*/ 3 h 40"/>
                  <a:gd name="T40" fmla="*/ 24 w 36"/>
                  <a:gd name="T41" fmla="*/ 3 h 40"/>
                  <a:gd name="T42" fmla="*/ 29 w 36"/>
                  <a:gd name="T43" fmla="*/ 2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40">
                    <a:moveTo>
                      <a:pt x="25" y="1"/>
                    </a:moveTo>
                    <a:cubicBezTo>
                      <a:pt x="24" y="1"/>
                      <a:pt x="22" y="0"/>
                      <a:pt x="21" y="0"/>
                    </a:cubicBezTo>
                    <a:cubicBezTo>
                      <a:pt x="21" y="0"/>
                      <a:pt x="21" y="0"/>
                      <a:pt x="20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1" y="2"/>
                      <a:pt x="6" y="7"/>
                      <a:pt x="3" y="15"/>
                    </a:cubicBezTo>
                    <a:cubicBezTo>
                      <a:pt x="0" y="22"/>
                      <a:pt x="0" y="30"/>
                      <a:pt x="4" y="35"/>
                    </a:cubicBezTo>
                    <a:cubicBezTo>
                      <a:pt x="4" y="36"/>
                      <a:pt x="5" y="37"/>
                      <a:pt x="6" y="38"/>
                    </a:cubicBezTo>
                    <a:cubicBezTo>
                      <a:pt x="7" y="39"/>
                      <a:pt x="8" y="39"/>
                      <a:pt x="9" y="40"/>
                    </a:cubicBezTo>
                    <a:cubicBezTo>
                      <a:pt x="11" y="40"/>
                      <a:pt x="12" y="40"/>
                      <a:pt x="14" y="40"/>
                    </a:cubicBezTo>
                    <a:cubicBezTo>
                      <a:pt x="21" y="40"/>
                      <a:pt x="28" y="35"/>
                      <a:pt x="31" y="26"/>
                    </a:cubicBezTo>
                    <a:cubicBezTo>
                      <a:pt x="36" y="15"/>
                      <a:pt x="33" y="4"/>
                      <a:pt x="25" y="1"/>
                    </a:cubicBezTo>
                    <a:close/>
                    <a:moveTo>
                      <a:pt x="29" y="25"/>
                    </a:moveTo>
                    <a:cubicBezTo>
                      <a:pt x="26" y="33"/>
                      <a:pt x="20" y="38"/>
                      <a:pt x="14" y="38"/>
                    </a:cubicBezTo>
                    <a:cubicBezTo>
                      <a:pt x="12" y="38"/>
                      <a:pt x="11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9" y="37"/>
                      <a:pt x="8" y="37"/>
                      <a:pt x="7" y="36"/>
                    </a:cubicBezTo>
                    <a:cubicBezTo>
                      <a:pt x="3" y="32"/>
                      <a:pt x="1" y="23"/>
                      <a:pt x="4" y="15"/>
                    </a:cubicBezTo>
                    <a:cubicBezTo>
                      <a:pt x="8" y="8"/>
                      <a:pt x="14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2" y="2"/>
                      <a:pt x="23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1" y="6"/>
                      <a:pt x="33" y="16"/>
                      <a:pt x="29" y="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ïṡlíḓ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4268FA98-E16A-4229-BF7E-472095FD6A48}"/>
                  </a:ext>
                </a:extLst>
              </p:cNvPr>
              <p:cNvSpPr/>
              <p:nvPr/>
            </p:nvSpPr>
            <p:spPr bwMode="auto">
              <a:xfrm>
                <a:off x="4105292" y="5883982"/>
                <a:ext cx="120578" cy="150721"/>
              </a:xfrm>
              <a:custGeom>
                <a:avLst/>
                <a:gdLst>
                  <a:gd name="T0" fmla="*/ 29 w 32"/>
                  <a:gd name="T1" fmla="*/ 2 h 40"/>
                  <a:gd name="T2" fmla="*/ 26 w 32"/>
                  <a:gd name="T3" fmla="*/ 1 h 40"/>
                  <a:gd name="T4" fmla="*/ 22 w 32"/>
                  <a:gd name="T5" fmla="*/ 0 h 40"/>
                  <a:gd name="T6" fmla="*/ 4 w 32"/>
                  <a:gd name="T7" fmla="*/ 14 h 40"/>
                  <a:gd name="T8" fmla="*/ 11 w 32"/>
                  <a:gd name="T9" fmla="*/ 39 h 40"/>
                  <a:gd name="T10" fmla="*/ 14 w 32"/>
                  <a:gd name="T11" fmla="*/ 40 h 40"/>
                  <a:gd name="T12" fmla="*/ 15 w 32"/>
                  <a:gd name="T13" fmla="*/ 40 h 40"/>
                  <a:gd name="T14" fmla="*/ 18 w 32"/>
                  <a:gd name="T15" fmla="*/ 40 h 40"/>
                  <a:gd name="T16" fmla="*/ 15 w 32"/>
                  <a:gd name="T17" fmla="*/ 38 h 40"/>
                  <a:gd name="T18" fmla="*/ 12 w 32"/>
                  <a:gd name="T19" fmla="*/ 37 h 40"/>
                  <a:gd name="T20" fmla="*/ 12 w 32"/>
                  <a:gd name="T21" fmla="*/ 37 h 40"/>
                  <a:gd name="T22" fmla="*/ 6 w 32"/>
                  <a:gd name="T23" fmla="*/ 15 h 40"/>
                  <a:gd name="T24" fmla="*/ 22 w 32"/>
                  <a:gd name="T25" fmla="*/ 2 h 40"/>
                  <a:gd name="T26" fmla="*/ 25 w 32"/>
                  <a:gd name="T27" fmla="*/ 3 h 40"/>
                  <a:gd name="T28" fmla="*/ 28 w 32"/>
                  <a:gd name="T29" fmla="*/ 4 h 40"/>
                  <a:gd name="T30" fmla="*/ 32 w 32"/>
                  <a:gd name="T31" fmla="*/ 5 h 40"/>
                  <a:gd name="T32" fmla="*/ 29 w 32"/>
                  <a:gd name="T33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40">
                    <a:moveTo>
                      <a:pt x="29" y="2"/>
                    </a:moveTo>
                    <a:cubicBezTo>
                      <a:pt x="28" y="2"/>
                      <a:pt x="27" y="1"/>
                      <a:pt x="26" y="1"/>
                    </a:cubicBezTo>
                    <a:cubicBezTo>
                      <a:pt x="25" y="0"/>
                      <a:pt x="23" y="0"/>
                      <a:pt x="22" y="0"/>
                    </a:cubicBezTo>
                    <a:cubicBezTo>
                      <a:pt x="15" y="0"/>
                      <a:pt x="8" y="6"/>
                      <a:pt x="4" y="14"/>
                    </a:cubicBezTo>
                    <a:cubicBezTo>
                      <a:pt x="0" y="25"/>
                      <a:pt x="3" y="36"/>
                      <a:pt x="11" y="39"/>
                    </a:cubicBezTo>
                    <a:cubicBezTo>
                      <a:pt x="12" y="40"/>
                      <a:pt x="13" y="40"/>
                      <a:pt x="14" y="40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7" y="39"/>
                      <a:pt x="16" y="39"/>
                      <a:pt x="15" y="38"/>
                    </a:cubicBezTo>
                    <a:cubicBezTo>
                      <a:pt x="14" y="38"/>
                      <a:pt x="13" y="38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5" y="34"/>
                      <a:pt x="2" y="24"/>
                      <a:pt x="6" y="15"/>
                    </a:cubicBezTo>
                    <a:cubicBezTo>
                      <a:pt x="9" y="7"/>
                      <a:pt x="16" y="2"/>
                      <a:pt x="22" y="2"/>
                    </a:cubicBezTo>
                    <a:cubicBezTo>
                      <a:pt x="23" y="2"/>
                      <a:pt x="24" y="2"/>
                      <a:pt x="25" y="3"/>
                    </a:cubicBezTo>
                    <a:cubicBezTo>
                      <a:pt x="27" y="3"/>
                      <a:pt x="27" y="4"/>
                      <a:pt x="28" y="4"/>
                    </a:cubicBezTo>
                    <a:cubicBezTo>
                      <a:pt x="30" y="4"/>
                      <a:pt x="31" y="5"/>
                      <a:pt x="32" y="5"/>
                    </a:cubicBezTo>
                    <a:cubicBezTo>
                      <a:pt x="31" y="4"/>
                      <a:pt x="30" y="3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iśḷïḓ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81F361CA-3DFE-4F70-9C01-7C17772265FC}"/>
                  </a:ext>
                </a:extLst>
              </p:cNvPr>
              <p:cNvSpPr/>
              <p:nvPr/>
            </p:nvSpPr>
            <p:spPr bwMode="auto">
              <a:xfrm>
                <a:off x="4130677" y="5891916"/>
                <a:ext cx="136443" cy="150721"/>
              </a:xfrm>
              <a:custGeom>
                <a:avLst/>
                <a:gdLst>
                  <a:gd name="T0" fmla="*/ 26 w 36"/>
                  <a:gd name="T1" fmla="*/ 1 h 40"/>
                  <a:gd name="T2" fmla="*/ 22 w 36"/>
                  <a:gd name="T3" fmla="*/ 0 h 40"/>
                  <a:gd name="T4" fmla="*/ 21 w 36"/>
                  <a:gd name="T5" fmla="*/ 0 h 40"/>
                  <a:gd name="T6" fmla="*/ 18 w 36"/>
                  <a:gd name="T7" fmla="*/ 1 h 40"/>
                  <a:gd name="T8" fmla="*/ 3 w 36"/>
                  <a:gd name="T9" fmla="*/ 15 h 40"/>
                  <a:gd name="T10" fmla="*/ 5 w 36"/>
                  <a:gd name="T11" fmla="*/ 35 h 40"/>
                  <a:gd name="T12" fmla="*/ 7 w 36"/>
                  <a:gd name="T13" fmla="*/ 38 h 40"/>
                  <a:gd name="T14" fmla="*/ 10 w 36"/>
                  <a:gd name="T15" fmla="*/ 40 h 40"/>
                  <a:gd name="T16" fmla="*/ 15 w 36"/>
                  <a:gd name="T17" fmla="*/ 40 h 40"/>
                  <a:gd name="T18" fmla="*/ 32 w 36"/>
                  <a:gd name="T19" fmla="*/ 26 h 40"/>
                  <a:gd name="T20" fmla="*/ 26 w 36"/>
                  <a:gd name="T21" fmla="*/ 1 h 40"/>
                  <a:gd name="T22" fmla="*/ 30 w 36"/>
                  <a:gd name="T23" fmla="*/ 25 h 40"/>
                  <a:gd name="T24" fmla="*/ 15 w 36"/>
                  <a:gd name="T25" fmla="*/ 38 h 40"/>
                  <a:gd name="T26" fmla="*/ 11 w 36"/>
                  <a:gd name="T27" fmla="*/ 38 h 40"/>
                  <a:gd name="T28" fmla="*/ 11 w 36"/>
                  <a:gd name="T29" fmla="*/ 38 h 40"/>
                  <a:gd name="T30" fmla="*/ 8 w 36"/>
                  <a:gd name="T31" fmla="*/ 36 h 40"/>
                  <a:gd name="T32" fmla="*/ 5 w 36"/>
                  <a:gd name="T33" fmla="*/ 15 h 40"/>
                  <a:gd name="T34" fmla="*/ 21 w 36"/>
                  <a:gd name="T35" fmla="*/ 2 h 40"/>
                  <a:gd name="T36" fmla="*/ 21 w 36"/>
                  <a:gd name="T37" fmla="*/ 2 h 40"/>
                  <a:gd name="T38" fmla="*/ 25 w 36"/>
                  <a:gd name="T39" fmla="*/ 3 h 40"/>
                  <a:gd name="T40" fmla="*/ 25 w 36"/>
                  <a:gd name="T41" fmla="*/ 3 h 40"/>
                  <a:gd name="T42" fmla="*/ 30 w 36"/>
                  <a:gd name="T43" fmla="*/ 2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40">
                    <a:moveTo>
                      <a:pt x="26" y="1"/>
                    </a:moveTo>
                    <a:cubicBezTo>
                      <a:pt x="25" y="1"/>
                      <a:pt x="23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0"/>
                      <a:pt x="19" y="0"/>
                      <a:pt x="18" y="1"/>
                    </a:cubicBezTo>
                    <a:cubicBezTo>
                      <a:pt x="12" y="2"/>
                      <a:pt x="6" y="7"/>
                      <a:pt x="3" y="15"/>
                    </a:cubicBezTo>
                    <a:cubicBezTo>
                      <a:pt x="0" y="22"/>
                      <a:pt x="1" y="30"/>
                      <a:pt x="5" y="35"/>
                    </a:cubicBezTo>
                    <a:cubicBezTo>
                      <a:pt x="5" y="36"/>
                      <a:pt x="6" y="37"/>
                      <a:pt x="7" y="38"/>
                    </a:cubicBezTo>
                    <a:cubicBezTo>
                      <a:pt x="8" y="39"/>
                      <a:pt x="9" y="39"/>
                      <a:pt x="10" y="40"/>
                    </a:cubicBezTo>
                    <a:cubicBezTo>
                      <a:pt x="12" y="40"/>
                      <a:pt x="13" y="40"/>
                      <a:pt x="15" y="40"/>
                    </a:cubicBezTo>
                    <a:cubicBezTo>
                      <a:pt x="22" y="40"/>
                      <a:pt x="29" y="35"/>
                      <a:pt x="32" y="26"/>
                    </a:cubicBezTo>
                    <a:cubicBezTo>
                      <a:pt x="36" y="16"/>
                      <a:pt x="33" y="4"/>
                      <a:pt x="26" y="1"/>
                    </a:cubicBezTo>
                    <a:close/>
                    <a:moveTo>
                      <a:pt x="30" y="25"/>
                    </a:moveTo>
                    <a:cubicBezTo>
                      <a:pt x="27" y="33"/>
                      <a:pt x="21" y="38"/>
                      <a:pt x="15" y="38"/>
                    </a:cubicBezTo>
                    <a:cubicBezTo>
                      <a:pt x="13" y="38"/>
                      <a:pt x="12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0" y="37"/>
                      <a:pt x="9" y="37"/>
                      <a:pt x="8" y="36"/>
                    </a:cubicBezTo>
                    <a:cubicBezTo>
                      <a:pt x="3" y="32"/>
                      <a:pt x="2" y="23"/>
                      <a:pt x="5" y="15"/>
                    </a:cubicBezTo>
                    <a:cubicBezTo>
                      <a:pt x="8" y="8"/>
                      <a:pt x="15" y="2"/>
                      <a:pt x="21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3" y="2"/>
                      <a:pt x="24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32" y="6"/>
                      <a:pt x="34" y="16"/>
                      <a:pt x="30" y="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Slïd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1ED8CEB6-0A4E-43FC-BD0D-7BDFAD12EC26}"/>
                  </a:ext>
                </a:extLst>
              </p:cNvPr>
              <p:cNvSpPr/>
              <p:nvPr/>
            </p:nvSpPr>
            <p:spPr bwMode="auto">
              <a:xfrm>
                <a:off x="3984715" y="5647588"/>
                <a:ext cx="274473" cy="395049"/>
              </a:xfrm>
              <a:custGeom>
                <a:avLst/>
                <a:gdLst>
                  <a:gd name="T0" fmla="*/ 125 w 173"/>
                  <a:gd name="T1" fmla="*/ 0 h 249"/>
                  <a:gd name="T2" fmla="*/ 2 w 173"/>
                  <a:gd name="T3" fmla="*/ 244 h 249"/>
                  <a:gd name="T4" fmla="*/ 0 w 173"/>
                  <a:gd name="T5" fmla="*/ 249 h 249"/>
                  <a:gd name="T6" fmla="*/ 0 w 173"/>
                  <a:gd name="T7" fmla="*/ 249 h 249"/>
                  <a:gd name="T8" fmla="*/ 47 w 173"/>
                  <a:gd name="T9" fmla="*/ 249 h 249"/>
                  <a:gd name="T10" fmla="*/ 173 w 173"/>
                  <a:gd name="T11" fmla="*/ 0 h 249"/>
                  <a:gd name="T12" fmla="*/ 125 w 173"/>
                  <a:gd name="T13" fmla="*/ 0 h 249"/>
                  <a:gd name="T14" fmla="*/ 45 w 173"/>
                  <a:gd name="T15" fmla="*/ 244 h 249"/>
                  <a:gd name="T16" fmla="*/ 7 w 173"/>
                  <a:gd name="T17" fmla="*/ 244 h 249"/>
                  <a:gd name="T18" fmla="*/ 128 w 173"/>
                  <a:gd name="T19" fmla="*/ 5 h 249"/>
                  <a:gd name="T20" fmla="*/ 166 w 173"/>
                  <a:gd name="T21" fmla="*/ 5 h 249"/>
                  <a:gd name="T22" fmla="*/ 130 w 173"/>
                  <a:gd name="T23" fmla="*/ 73 h 249"/>
                  <a:gd name="T24" fmla="*/ 45 w 173"/>
                  <a:gd name="T25" fmla="*/ 24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3" h="249">
                    <a:moveTo>
                      <a:pt x="125" y="0"/>
                    </a:moveTo>
                    <a:lnTo>
                      <a:pt x="2" y="244"/>
                    </a:lnTo>
                    <a:lnTo>
                      <a:pt x="0" y="249"/>
                    </a:lnTo>
                    <a:lnTo>
                      <a:pt x="0" y="249"/>
                    </a:lnTo>
                    <a:lnTo>
                      <a:pt x="47" y="249"/>
                    </a:lnTo>
                    <a:lnTo>
                      <a:pt x="173" y="0"/>
                    </a:lnTo>
                    <a:lnTo>
                      <a:pt x="125" y="0"/>
                    </a:lnTo>
                    <a:close/>
                    <a:moveTo>
                      <a:pt x="45" y="244"/>
                    </a:moveTo>
                    <a:lnTo>
                      <a:pt x="7" y="244"/>
                    </a:lnTo>
                    <a:lnTo>
                      <a:pt x="128" y="5"/>
                    </a:lnTo>
                    <a:lnTo>
                      <a:pt x="166" y="5"/>
                    </a:lnTo>
                    <a:lnTo>
                      <a:pt x="130" y="73"/>
                    </a:lnTo>
                    <a:lnTo>
                      <a:pt x="45" y="2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iṡľidè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FD737431-A3F5-42BF-91ED-354FB2950B90}"/>
                  </a:ext>
                </a:extLst>
              </p:cNvPr>
              <p:cNvSpPr/>
              <p:nvPr/>
            </p:nvSpPr>
            <p:spPr bwMode="auto">
              <a:xfrm>
                <a:off x="3968849" y="5628549"/>
                <a:ext cx="290338" cy="414088"/>
              </a:xfrm>
              <a:custGeom>
                <a:avLst/>
                <a:gdLst>
                  <a:gd name="T0" fmla="*/ 166 w 183"/>
                  <a:gd name="T1" fmla="*/ 0 h 261"/>
                  <a:gd name="T2" fmla="*/ 126 w 183"/>
                  <a:gd name="T3" fmla="*/ 0 h 261"/>
                  <a:gd name="T4" fmla="*/ 0 w 183"/>
                  <a:gd name="T5" fmla="*/ 246 h 261"/>
                  <a:gd name="T6" fmla="*/ 0 w 183"/>
                  <a:gd name="T7" fmla="*/ 246 h 261"/>
                  <a:gd name="T8" fmla="*/ 10 w 183"/>
                  <a:gd name="T9" fmla="*/ 261 h 261"/>
                  <a:gd name="T10" fmla="*/ 10 w 183"/>
                  <a:gd name="T11" fmla="*/ 261 h 261"/>
                  <a:gd name="T12" fmla="*/ 40 w 183"/>
                  <a:gd name="T13" fmla="*/ 261 h 261"/>
                  <a:gd name="T14" fmla="*/ 43 w 183"/>
                  <a:gd name="T15" fmla="*/ 256 h 261"/>
                  <a:gd name="T16" fmla="*/ 12 w 183"/>
                  <a:gd name="T17" fmla="*/ 256 h 261"/>
                  <a:gd name="T18" fmla="*/ 12 w 183"/>
                  <a:gd name="T19" fmla="*/ 256 h 261"/>
                  <a:gd name="T20" fmla="*/ 5 w 183"/>
                  <a:gd name="T21" fmla="*/ 246 h 261"/>
                  <a:gd name="T22" fmla="*/ 128 w 183"/>
                  <a:gd name="T23" fmla="*/ 5 h 261"/>
                  <a:gd name="T24" fmla="*/ 164 w 183"/>
                  <a:gd name="T25" fmla="*/ 5 h 261"/>
                  <a:gd name="T26" fmla="*/ 173 w 183"/>
                  <a:gd name="T27" fmla="*/ 12 h 261"/>
                  <a:gd name="T28" fmla="*/ 176 w 183"/>
                  <a:gd name="T29" fmla="*/ 14 h 261"/>
                  <a:gd name="T30" fmla="*/ 173 w 183"/>
                  <a:gd name="T31" fmla="*/ 17 h 261"/>
                  <a:gd name="T32" fmla="*/ 176 w 183"/>
                  <a:gd name="T33" fmla="*/ 17 h 261"/>
                  <a:gd name="T34" fmla="*/ 140 w 183"/>
                  <a:gd name="T35" fmla="*/ 85 h 261"/>
                  <a:gd name="T36" fmla="*/ 183 w 183"/>
                  <a:gd name="T37" fmla="*/ 12 h 261"/>
                  <a:gd name="T38" fmla="*/ 183 w 183"/>
                  <a:gd name="T39" fmla="*/ 12 h 261"/>
                  <a:gd name="T40" fmla="*/ 166 w 183"/>
                  <a:gd name="T41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3" h="261">
                    <a:moveTo>
                      <a:pt x="166" y="0"/>
                    </a:moveTo>
                    <a:lnTo>
                      <a:pt x="126" y="0"/>
                    </a:lnTo>
                    <a:lnTo>
                      <a:pt x="0" y="246"/>
                    </a:lnTo>
                    <a:lnTo>
                      <a:pt x="0" y="246"/>
                    </a:lnTo>
                    <a:lnTo>
                      <a:pt x="10" y="261"/>
                    </a:lnTo>
                    <a:lnTo>
                      <a:pt x="10" y="261"/>
                    </a:lnTo>
                    <a:lnTo>
                      <a:pt x="40" y="261"/>
                    </a:lnTo>
                    <a:lnTo>
                      <a:pt x="43" y="256"/>
                    </a:lnTo>
                    <a:lnTo>
                      <a:pt x="12" y="256"/>
                    </a:lnTo>
                    <a:lnTo>
                      <a:pt x="12" y="256"/>
                    </a:lnTo>
                    <a:lnTo>
                      <a:pt x="5" y="246"/>
                    </a:lnTo>
                    <a:lnTo>
                      <a:pt x="128" y="5"/>
                    </a:lnTo>
                    <a:lnTo>
                      <a:pt x="164" y="5"/>
                    </a:lnTo>
                    <a:lnTo>
                      <a:pt x="173" y="12"/>
                    </a:lnTo>
                    <a:lnTo>
                      <a:pt x="176" y="14"/>
                    </a:lnTo>
                    <a:lnTo>
                      <a:pt x="173" y="17"/>
                    </a:lnTo>
                    <a:lnTo>
                      <a:pt x="176" y="17"/>
                    </a:lnTo>
                    <a:lnTo>
                      <a:pt x="140" y="85"/>
                    </a:lnTo>
                    <a:lnTo>
                      <a:pt x="183" y="12"/>
                    </a:lnTo>
                    <a:lnTo>
                      <a:pt x="183" y="12"/>
                    </a:lnTo>
                    <a:lnTo>
                      <a:pt x="16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6" name="iṧļïḑé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6EFDBE47-1095-40B6-BC68-0556A64FD296}"/>
                </a:ext>
              </a:extLst>
            </p:cNvPr>
            <p:cNvGrpSpPr/>
            <p:nvPr/>
          </p:nvGrpSpPr>
          <p:grpSpPr>
            <a:xfrm>
              <a:off x="1882274" y="3689768"/>
              <a:ext cx="414088" cy="488656"/>
              <a:chOff x="4711354" y="5301720"/>
              <a:chExt cx="414088" cy="488656"/>
            </a:xfrm>
            <a:grpFill/>
          </p:grpSpPr>
          <p:sp>
            <p:nvSpPr>
              <p:cNvPr id="115" name="iṥḻídé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3161F68C-8C46-4799-9255-99377F4C18C7}"/>
                  </a:ext>
                </a:extLst>
              </p:cNvPr>
              <p:cNvSpPr/>
              <p:nvPr/>
            </p:nvSpPr>
            <p:spPr bwMode="auto">
              <a:xfrm>
                <a:off x="4801786" y="5301720"/>
                <a:ext cx="323656" cy="323656"/>
              </a:xfrm>
              <a:custGeom>
                <a:avLst/>
                <a:gdLst>
                  <a:gd name="T0" fmla="*/ 43 w 86"/>
                  <a:gd name="T1" fmla="*/ 86 h 86"/>
                  <a:gd name="T2" fmla="*/ 0 w 86"/>
                  <a:gd name="T3" fmla="*/ 43 h 86"/>
                  <a:gd name="T4" fmla="*/ 43 w 86"/>
                  <a:gd name="T5" fmla="*/ 0 h 86"/>
                  <a:gd name="T6" fmla="*/ 86 w 86"/>
                  <a:gd name="T7" fmla="*/ 43 h 86"/>
                  <a:gd name="T8" fmla="*/ 43 w 86"/>
                  <a:gd name="T9" fmla="*/ 86 h 86"/>
                  <a:gd name="T10" fmla="*/ 43 w 86"/>
                  <a:gd name="T11" fmla="*/ 3 h 86"/>
                  <a:gd name="T12" fmla="*/ 3 w 86"/>
                  <a:gd name="T13" fmla="*/ 43 h 86"/>
                  <a:gd name="T14" fmla="*/ 43 w 86"/>
                  <a:gd name="T15" fmla="*/ 83 h 86"/>
                  <a:gd name="T16" fmla="*/ 83 w 86"/>
                  <a:gd name="T17" fmla="*/ 43 h 86"/>
                  <a:gd name="T18" fmla="*/ 43 w 86"/>
                  <a:gd name="T19" fmla="*/ 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86">
                    <a:moveTo>
                      <a:pt x="43" y="86"/>
                    </a:moveTo>
                    <a:cubicBezTo>
                      <a:pt x="19" y="86"/>
                      <a:pt x="0" y="67"/>
                      <a:pt x="0" y="43"/>
                    </a:cubicBezTo>
                    <a:cubicBezTo>
                      <a:pt x="0" y="20"/>
                      <a:pt x="19" y="0"/>
                      <a:pt x="43" y="0"/>
                    </a:cubicBezTo>
                    <a:cubicBezTo>
                      <a:pt x="67" y="0"/>
                      <a:pt x="86" y="20"/>
                      <a:pt x="86" y="43"/>
                    </a:cubicBezTo>
                    <a:cubicBezTo>
                      <a:pt x="86" y="67"/>
                      <a:pt x="67" y="86"/>
                      <a:pt x="43" y="86"/>
                    </a:cubicBezTo>
                    <a:close/>
                    <a:moveTo>
                      <a:pt x="43" y="3"/>
                    </a:moveTo>
                    <a:cubicBezTo>
                      <a:pt x="21" y="3"/>
                      <a:pt x="3" y="21"/>
                      <a:pt x="3" y="43"/>
                    </a:cubicBezTo>
                    <a:cubicBezTo>
                      <a:pt x="3" y="65"/>
                      <a:pt x="21" y="83"/>
                      <a:pt x="43" y="83"/>
                    </a:cubicBezTo>
                    <a:cubicBezTo>
                      <a:pt x="65" y="83"/>
                      <a:pt x="83" y="65"/>
                      <a:pt x="83" y="43"/>
                    </a:cubicBezTo>
                    <a:cubicBezTo>
                      <a:pt x="83" y="21"/>
                      <a:pt x="65" y="3"/>
                      <a:pt x="43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ṣḷiď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97379C58-0789-4FD3-8DE8-FAF2F8804501}"/>
                  </a:ext>
                </a:extLst>
              </p:cNvPr>
              <p:cNvSpPr/>
              <p:nvPr/>
            </p:nvSpPr>
            <p:spPr bwMode="auto">
              <a:xfrm>
                <a:off x="4835104" y="5335037"/>
                <a:ext cx="257020" cy="260193"/>
              </a:xfrm>
              <a:custGeom>
                <a:avLst/>
                <a:gdLst>
                  <a:gd name="T0" fmla="*/ 34 w 68"/>
                  <a:gd name="T1" fmla="*/ 69 h 69"/>
                  <a:gd name="T2" fmla="*/ 0 w 68"/>
                  <a:gd name="T3" fmla="*/ 34 h 69"/>
                  <a:gd name="T4" fmla="*/ 34 w 68"/>
                  <a:gd name="T5" fmla="*/ 0 h 69"/>
                  <a:gd name="T6" fmla="*/ 68 w 68"/>
                  <a:gd name="T7" fmla="*/ 34 h 69"/>
                  <a:gd name="T8" fmla="*/ 34 w 68"/>
                  <a:gd name="T9" fmla="*/ 69 h 69"/>
                  <a:gd name="T10" fmla="*/ 34 w 68"/>
                  <a:gd name="T11" fmla="*/ 3 h 69"/>
                  <a:gd name="T12" fmla="*/ 3 w 68"/>
                  <a:gd name="T13" fmla="*/ 34 h 69"/>
                  <a:gd name="T14" fmla="*/ 34 w 68"/>
                  <a:gd name="T15" fmla="*/ 66 h 69"/>
                  <a:gd name="T16" fmla="*/ 65 w 68"/>
                  <a:gd name="T17" fmla="*/ 34 h 69"/>
                  <a:gd name="T18" fmla="*/ 34 w 68"/>
                  <a:gd name="T19" fmla="*/ 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69">
                    <a:moveTo>
                      <a:pt x="34" y="69"/>
                    </a:moveTo>
                    <a:cubicBezTo>
                      <a:pt x="15" y="69"/>
                      <a:pt x="0" y="53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53" y="0"/>
                      <a:pt x="68" y="15"/>
                      <a:pt x="68" y="34"/>
                    </a:cubicBezTo>
                    <a:cubicBezTo>
                      <a:pt x="68" y="53"/>
                      <a:pt x="53" y="69"/>
                      <a:pt x="34" y="69"/>
                    </a:cubicBezTo>
                    <a:close/>
                    <a:moveTo>
                      <a:pt x="34" y="3"/>
                    </a:moveTo>
                    <a:cubicBezTo>
                      <a:pt x="17" y="3"/>
                      <a:pt x="3" y="17"/>
                      <a:pt x="3" y="34"/>
                    </a:cubicBezTo>
                    <a:cubicBezTo>
                      <a:pt x="3" y="51"/>
                      <a:pt x="17" y="66"/>
                      <a:pt x="34" y="66"/>
                    </a:cubicBezTo>
                    <a:cubicBezTo>
                      <a:pt x="51" y="66"/>
                      <a:pt x="65" y="51"/>
                      <a:pt x="65" y="34"/>
                    </a:cubicBezTo>
                    <a:cubicBezTo>
                      <a:pt x="65" y="17"/>
                      <a:pt x="51" y="3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ṥḷiďé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C537722C-DA93-47D5-98CE-A1EF31D49004}"/>
                  </a:ext>
                </a:extLst>
              </p:cNvPr>
              <p:cNvSpPr/>
              <p:nvPr/>
            </p:nvSpPr>
            <p:spPr bwMode="auto">
              <a:xfrm>
                <a:off x="4711354" y="5584125"/>
                <a:ext cx="199905" cy="206251"/>
              </a:xfrm>
              <a:custGeom>
                <a:avLst/>
                <a:gdLst>
                  <a:gd name="T0" fmla="*/ 8 w 53"/>
                  <a:gd name="T1" fmla="*/ 55 h 55"/>
                  <a:gd name="T2" fmla="*/ 8 w 53"/>
                  <a:gd name="T3" fmla="*/ 55 h 55"/>
                  <a:gd name="T4" fmla="*/ 4 w 53"/>
                  <a:gd name="T5" fmla="*/ 53 h 55"/>
                  <a:gd name="T6" fmla="*/ 40 w 53"/>
                  <a:gd name="T7" fmla="*/ 0 h 55"/>
                  <a:gd name="T8" fmla="*/ 42 w 53"/>
                  <a:gd name="T9" fmla="*/ 2 h 55"/>
                  <a:gd name="T10" fmla="*/ 6 w 53"/>
                  <a:gd name="T11" fmla="*/ 51 h 55"/>
                  <a:gd name="T12" fmla="*/ 8 w 53"/>
                  <a:gd name="T13" fmla="*/ 52 h 55"/>
                  <a:gd name="T14" fmla="*/ 50 w 53"/>
                  <a:gd name="T15" fmla="*/ 6 h 55"/>
                  <a:gd name="T16" fmla="*/ 53 w 53"/>
                  <a:gd name="T17" fmla="*/ 8 h 55"/>
                  <a:gd name="T18" fmla="*/ 8 w 53"/>
                  <a:gd name="T1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55">
                    <a:moveTo>
                      <a:pt x="8" y="55"/>
                    </a:moveTo>
                    <a:cubicBezTo>
                      <a:pt x="8" y="55"/>
                      <a:pt x="8" y="55"/>
                      <a:pt x="8" y="55"/>
                    </a:cubicBezTo>
                    <a:cubicBezTo>
                      <a:pt x="6" y="55"/>
                      <a:pt x="5" y="54"/>
                      <a:pt x="4" y="53"/>
                    </a:cubicBezTo>
                    <a:cubicBezTo>
                      <a:pt x="0" y="45"/>
                      <a:pt x="31" y="10"/>
                      <a:pt x="40" y="0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23" y="23"/>
                      <a:pt x="4" y="47"/>
                      <a:pt x="6" y="51"/>
                    </a:cubicBezTo>
                    <a:cubicBezTo>
                      <a:pt x="7" y="52"/>
                      <a:pt x="7" y="52"/>
                      <a:pt x="8" y="52"/>
                    </a:cubicBezTo>
                    <a:cubicBezTo>
                      <a:pt x="15" y="52"/>
                      <a:pt x="32" y="38"/>
                      <a:pt x="50" y="6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35" y="39"/>
                      <a:pt x="17" y="55"/>
                      <a:pt x="8" y="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iṧļíḍè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1EC84B49-9978-4E58-9896-50360A3A6B72}"/>
                  </a:ext>
                </a:extLst>
              </p:cNvPr>
              <p:cNvSpPr/>
              <p:nvPr/>
            </p:nvSpPr>
            <p:spPr bwMode="auto">
              <a:xfrm>
                <a:off x="5009624" y="5376288"/>
                <a:ext cx="52356" cy="82500"/>
              </a:xfrm>
              <a:custGeom>
                <a:avLst/>
                <a:gdLst>
                  <a:gd name="T0" fmla="*/ 11 w 14"/>
                  <a:gd name="T1" fmla="*/ 22 h 22"/>
                  <a:gd name="T2" fmla="*/ 0 w 14"/>
                  <a:gd name="T3" fmla="*/ 3 h 22"/>
                  <a:gd name="T4" fmla="*/ 1 w 14"/>
                  <a:gd name="T5" fmla="*/ 0 h 22"/>
                  <a:gd name="T6" fmla="*/ 14 w 14"/>
                  <a:gd name="T7" fmla="*/ 21 h 22"/>
                  <a:gd name="T8" fmla="*/ 11 w 14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2">
                    <a:moveTo>
                      <a:pt x="11" y="22"/>
                    </a:moveTo>
                    <a:cubicBezTo>
                      <a:pt x="9" y="7"/>
                      <a:pt x="0" y="3"/>
                      <a:pt x="0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2" y="5"/>
                      <a:pt x="14" y="21"/>
                    </a:cubicBezTo>
                    <a:lnTo>
                      <a:pt x="11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7" name="îsḷiḑe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5E293599-93E5-4790-B8DF-AC7179A6B251}"/>
                </a:ext>
              </a:extLst>
            </p:cNvPr>
            <p:cNvGrpSpPr/>
            <p:nvPr/>
          </p:nvGrpSpPr>
          <p:grpSpPr>
            <a:xfrm>
              <a:off x="2627909" y="1485488"/>
              <a:ext cx="339521" cy="337934"/>
              <a:chOff x="5698186" y="4535417"/>
              <a:chExt cx="339521" cy="337934"/>
            </a:xfrm>
            <a:grpFill/>
          </p:grpSpPr>
          <p:sp>
            <p:nvSpPr>
              <p:cNvPr id="110" name="íṣḻïḓ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9CF013BC-20F4-4F31-8606-A324D16230FD}"/>
                  </a:ext>
                </a:extLst>
              </p:cNvPr>
              <p:cNvSpPr/>
              <p:nvPr/>
            </p:nvSpPr>
            <p:spPr bwMode="auto">
              <a:xfrm>
                <a:off x="5698186" y="4535417"/>
                <a:ext cx="339521" cy="337934"/>
              </a:xfrm>
              <a:custGeom>
                <a:avLst/>
                <a:gdLst>
                  <a:gd name="T0" fmla="*/ 45 w 90"/>
                  <a:gd name="T1" fmla="*/ 90 h 90"/>
                  <a:gd name="T2" fmla="*/ 0 w 90"/>
                  <a:gd name="T3" fmla="*/ 45 h 90"/>
                  <a:gd name="T4" fmla="*/ 45 w 90"/>
                  <a:gd name="T5" fmla="*/ 0 h 90"/>
                  <a:gd name="T6" fmla="*/ 90 w 90"/>
                  <a:gd name="T7" fmla="*/ 45 h 90"/>
                  <a:gd name="T8" fmla="*/ 45 w 90"/>
                  <a:gd name="T9" fmla="*/ 90 h 90"/>
                  <a:gd name="T10" fmla="*/ 45 w 90"/>
                  <a:gd name="T11" fmla="*/ 3 h 90"/>
                  <a:gd name="T12" fmla="*/ 3 w 90"/>
                  <a:gd name="T13" fmla="*/ 45 h 90"/>
                  <a:gd name="T14" fmla="*/ 45 w 90"/>
                  <a:gd name="T15" fmla="*/ 87 h 90"/>
                  <a:gd name="T16" fmla="*/ 87 w 90"/>
                  <a:gd name="T17" fmla="*/ 45 h 90"/>
                  <a:gd name="T18" fmla="*/ 45 w 90"/>
                  <a:gd name="T19" fmla="*/ 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90">
                    <a:moveTo>
                      <a:pt x="45" y="90"/>
                    </a:moveTo>
                    <a:cubicBezTo>
                      <a:pt x="20" y="90"/>
                      <a:pt x="0" y="70"/>
                      <a:pt x="0" y="45"/>
                    </a:cubicBezTo>
                    <a:cubicBezTo>
                      <a:pt x="0" y="21"/>
                      <a:pt x="20" y="0"/>
                      <a:pt x="45" y="0"/>
                    </a:cubicBezTo>
                    <a:cubicBezTo>
                      <a:pt x="70" y="0"/>
                      <a:pt x="90" y="21"/>
                      <a:pt x="90" y="45"/>
                    </a:cubicBezTo>
                    <a:cubicBezTo>
                      <a:pt x="90" y="70"/>
                      <a:pt x="70" y="90"/>
                      <a:pt x="45" y="90"/>
                    </a:cubicBezTo>
                    <a:close/>
                    <a:moveTo>
                      <a:pt x="45" y="3"/>
                    </a:moveTo>
                    <a:cubicBezTo>
                      <a:pt x="22" y="3"/>
                      <a:pt x="3" y="22"/>
                      <a:pt x="3" y="45"/>
                    </a:cubicBezTo>
                    <a:cubicBezTo>
                      <a:pt x="3" y="69"/>
                      <a:pt x="22" y="87"/>
                      <a:pt x="45" y="87"/>
                    </a:cubicBezTo>
                    <a:cubicBezTo>
                      <a:pt x="68" y="87"/>
                      <a:pt x="87" y="69"/>
                      <a:pt x="87" y="45"/>
                    </a:cubicBezTo>
                    <a:cubicBezTo>
                      <a:pt x="87" y="22"/>
                      <a:pt x="68" y="3"/>
                      <a:pt x="45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ṣḻïḋe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91FF8AC9-F024-4B84-B873-861038DFEA97}"/>
                  </a:ext>
                </a:extLst>
              </p:cNvPr>
              <p:cNvSpPr/>
              <p:nvPr/>
            </p:nvSpPr>
            <p:spPr bwMode="auto">
              <a:xfrm>
                <a:off x="5733090" y="4573495"/>
                <a:ext cx="271300" cy="266540"/>
              </a:xfrm>
              <a:custGeom>
                <a:avLst/>
                <a:gdLst>
                  <a:gd name="T0" fmla="*/ 36 w 72"/>
                  <a:gd name="T1" fmla="*/ 71 h 71"/>
                  <a:gd name="T2" fmla="*/ 0 w 72"/>
                  <a:gd name="T3" fmla="*/ 35 h 71"/>
                  <a:gd name="T4" fmla="*/ 36 w 72"/>
                  <a:gd name="T5" fmla="*/ 0 h 71"/>
                  <a:gd name="T6" fmla="*/ 72 w 72"/>
                  <a:gd name="T7" fmla="*/ 35 h 71"/>
                  <a:gd name="T8" fmla="*/ 36 w 72"/>
                  <a:gd name="T9" fmla="*/ 71 h 71"/>
                  <a:gd name="T10" fmla="*/ 36 w 72"/>
                  <a:gd name="T11" fmla="*/ 3 h 71"/>
                  <a:gd name="T12" fmla="*/ 3 w 72"/>
                  <a:gd name="T13" fmla="*/ 35 h 71"/>
                  <a:gd name="T14" fmla="*/ 36 w 72"/>
                  <a:gd name="T15" fmla="*/ 68 h 71"/>
                  <a:gd name="T16" fmla="*/ 69 w 72"/>
                  <a:gd name="T17" fmla="*/ 35 h 71"/>
                  <a:gd name="T18" fmla="*/ 36 w 72"/>
                  <a:gd name="T19" fmla="*/ 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1">
                    <a:moveTo>
                      <a:pt x="36" y="71"/>
                    </a:move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5"/>
                    </a:cubicBezTo>
                    <a:cubicBezTo>
                      <a:pt x="72" y="55"/>
                      <a:pt x="56" y="71"/>
                      <a:pt x="36" y="71"/>
                    </a:cubicBezTo>
                    <a:close/>
                    <a:moveTo>
                      <a:pt x="36" y="3"/>
                    </a:moveTo>
                    <a:cubicBezTo>
                      <a:pt x="18" y="3"/>
                      <a:pt x="3" y="17"/>
                      <a:pt x="3" y="35"/>
                    </a:cubicBezTo>
                    <a:cubicBezTo>
                      <a:pt x="3" y="53"/>
                      <a:pt x="18" y="68"/>
                      <a:pt x="36" y="68"/>
                    </a:cubicBezTo>
                    <a:cubicBezTo>
                      <a:pt x="54" y="68"/>
                      <a:pt x="69" y="53"/>
                      <a:pt x="69" y="35"/>
                    </a:cubicBezTo>
                    <a:cubicBezTo>
                      <a:pt x="69" y="17"/>
                      <a:pt x="54" y="3"/>
                      <a:pt x="36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ṩľïḑe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FB0ED5CB-B79F-4A27-9B6E-5E02E11C66F4}"/>
                  </a:ext>
                </a:extLst>
              </p:cNvPr>
              <p:cNvSpPr/>
              <p:nvPr/>
            </p:nvSpPr>
            <p:spPr bwMode="auto">
              <a:xfrm>
                <a:off x="5845734" y="4686140"/>
                <a:ext cx="41250" cy="41250"/>
              </a:xfrm>
              <a:custGeom>
                <a:avLst/>
                <a:gdLst>
                  <a:gd name="T0" fmla="*/ 6 w 11"/>
                  <a:gd name="T1" fmla="*/ 11 h 11"/>
                  <a:gd name="T2" fmla="*/ 0 w 11"/>
                  <a:gd name="T3" fmla="*/ 5 h 11"/>
                  <a:gd name="T4" fmla="*/ 6 w 11"/>
                  <a:gd name="T5" fmla="*/ 0 h 11"/>
                  <a:gd name="T6" fmla="*/ 11 w 11"/>
                  <a:gd name="T7" fmla="*/ 5 h 11"/>
                  <a:gd name="T8" fmla="*/ 6 w 11"/>
                  <a:gd name="T9" fmla="*/ 11 h 11"/>
                  <a:gd name="T10" fmla="*/ 6 w 11"/>
                  <a:gd name="T11" fmla="*/ 3 h 11"/>
                  <a:gd name="T12" fmla="*/ 3 w 11"/>
                  <a:gd name="T13" fmla="*/ 5 h 11"/>
                  <a:gd name="T14" fmla="*/ 6 w 11"/>
                  <a:gd name="T15" fmla="*/ 8 h 11"/>
                  <a:gd name="T16" fmla="*/ 8 w 11"/>
                  <a:gd name="T17" fmla="*/ 5 h 11"/>
                  <a:gd name="T18" fmla="*/ 6 w 11"/>
                  <a:gd name="T19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1">
                    <a:moveTo>
                      <a:pt x="6" y="11"/>
                    </a:moveTo>
                    <a:cubicBezTo>
                      <a:pt x="3" y="11"/>
                      <a:pt x="0" y="9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9"/>
                      <a:pt x="9" y="11"/>
                      <a:pt x="6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7" y="8"/>
                      <a:pt x="8" y="7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íşļîḋe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9F8F129C-56D9-43B5-9115-C3E8C398F45C}"/>
                  </a:ext>
                </a:extLst>
              </p:cNvPr>
              <p:cNvSpPr/>
              <p:nvPr/>
            </p:nvSpPr>
            <p:spPr bwMode="auto">
              <a:xfrm>
                <a:off x="5853667" y="4598880"/>
                <a:ext cx="30145" cy="98366"/>
              </a:xfrm>
              <a:custGeom>
                <a:avLst/>
                <a:gdLst>
                  <a:gd name="T0" fmla="*/ 5 w 8"/>
                  <a:gd name="T1" fmla="*/ 26 h 26"/>
                  <a:gd name="T2" fmla="*/ 4 w 8"/>
                  <a:gd name="T3" fmla="*/ 6 h 26"/>
                  <a:gd name="T4" fmla="*/ 3 w 8"/>
                  <a:gd name="T5" fmla="*/ 24 h 26"/>
                  <a:gd name="T6" fmla="*/ 0 w 8"/>
                  <a:gd name="T7" fmla="*/ 24 h 26"/>
                  <a:gd name="T8" fmla="*/ 3 w 8"/>
                  <a:gd name="T9" fmla="*/ 1 h 26"/>
                  <a:gd name="T10" fmla="*/ 5 w 8"/>
                  <a:gd name="T11" fmla="*/ 1 h 26"/>
                  <a:gd name="T12" fmla="*/ 8 w 8"/>
                  <a:gd name="T13" fmla="*/ 26 h 26"/>
                  <a:gd name="T14" fmla="*/ 5 w 8"/>
                  <a:gd name="T1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6">
                    <a:moveTo>
                      <a:pt x="5" y="26"/>
                    </a:moveTo>
                    <a:cubicBezTo>
                      <a:pt x="5" y="18"/>
                      <a:pt x="5" y="10"/>
                      <a:pt x="4" y="6"/>
                    </a:cubicBezTo>
                    <a:cubicBezTo>
                      <a:pt x="3" y="10"/>
                      <a:pt x="3" y="17"/>
                      <a:pt x="3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5"/>
                      <a:pt x="0" y="3"/>
                      <a:pt x="3" y="1"/>
                    </a:cubicBezTo>
                    <a:cubicBezTo>
                      <a:pt x="4" y="0"/>
                      <a:pt x="4" y="0"/>
                      <a:pt x="5" y="1"/>
                    </a:cubicBezTo>
                    <a:cubicBezTo>
                      <a:pt x="6" y="1"/>
                      <a:pt x="8" y="2"/>
                      <a:pt x="8" y="26"/>
                    </a:cubicBezTo>
                    <a:lnTo>
                      <a:pt x="5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îṡľíḍè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EBA9D3D2-650D-4F8E-9B0E-56163B6DA52C}"/>
                  </a:ext>
                </a:extLst>
              </p:cNvPr>
              <p:cNvSpPr/>
              <p:nvPr/>
            </p:nvSpPr>
            <p:spPr bwMode="auto">
              <a:xfrm>
                <a:off x="5763233" y="4689313"/>
                <a:ext cx="93606" cy="44423"/>
              </a:xfrm>
              <a:custGeom>
                <a:avLst/>
                <a:gdLst>
                  <a:gd name="T0" fmla="*/ 5 w 25"/>
                  <a:gd name="T1" fmla="*/ 12 h 12"/>
                  <a:gd name="T2" fmla="*/ 1 w 25"/>
                  <a:gd name="T3" fmla="*/ 11 h 12"/>
                  <a:gd name="T4" fmla="*/ 0 w 25"/>
                  <a:gd name="T5" fmla="*/ 9 h 12"/>
                  <a:gd name="T6" fmla="*/ 24 w 25"/>
                  <a:gd name="T7" fmla="*/ 0 h 12"/>
                  <a:gd name="T8" fmla="*/ 25 w 25"/>
                  <a:gd name="T9" fmla="*/ 3 h 12"/>
                  <a:gd name="T10" fmla="*/ 6 w 25"/>
                  <a:gd name="T11" fmla="*/ 9 h 12"/>
                  <a:gd name="T12" fmla="*/ 24 w 25"/>
                  <a:gd name="T13" fmla="*/ 6 h 12"/>
                  <a:gd name="T14" fmla="*/ 24 w 25"/>
                  <a:gd name="T15" fmla="*/ 8 h 12"/>
                  <a:gd name="T16" fmla="*/ 5 w 25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2">
                    <a:moveTo>
                      <a:pt x="5" y="12"/>
                    </a:moveTo>
                    <a:cubicBezTo>
                      <a:pt x="3" y="12"/>
                      <a:pt x="2" y="11"/>
                      <a:pt x="1" y="11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1" y="8"/>
                      <a:pt x="1" y="6"/>
                      <a:pt x="24" y="0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18" y="5"/>
                      <a:pt x="10" y="7"/>
                      <a:pt x="6" y="9"/>
                    </a:cubicBezTo>
                    <a:cubicBezTo>
                      <a:pt x="10" y="8"/>
                      <a:pt x="17" y="7"/>
                      <a:pt x="24" y="6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18" y="10"/>
                      <a:pt x="10" y="12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8" name="iṧľïḓè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79C769A3-CC55-4190-840C-FAB9A8F7C360}"/>
                </a:ext>
              </a:extLst>
            </p:cNvPr>
            <p:cNvGrpSpPr/>
            <p:nvPr/>
          </p:nvGrpSpPr>
          <p:grpSpPr>
            <a:xfrm>
              <a:off x="3272006" y="1596959"/>
              <a:ext cx="425193" cy="425194"/>
              <a:chOff x="5623618" y="3915078"/>
              <a:chExt cx="425193" cy="425194"/>
            </a:xfrm>
            <a:grpFill/>
          </p:grpSpPr>
          <p:sp>
            <p:nvSpPr>
              <p:cNvPr id="105" name="ís1îḍè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EDE6C2F3-DC56-4036-8F99-52B4A28DFA33}"/>
                  </a:ext>
                </a:extLst>
              </p:cNvPr>
              <p:cNvSpPr/>
              <p:nvPr/>
            </p:nvSpPr>
            <p:spPr bwMode="auto">
              <a:xfrm>
                <a:off x="5653762" y="3942049"/>
                <a:ext cx="11106" cy="37601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ṡľiḍè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4C0C0315-4271-465D-95EB-F78DD2E808A0}"/>
                  </a:ext>
                </a:extLst>
              </p:cNvPr>
              <p:cNvSpPr/>
              <p:nvPr/>
            </p:nvSpPr>
            <p:spPr bwMode="auto">
              <a:xfrm>
                <a:off x="5623618" y="3915078"/>
                <a:ext cx="60288" cy="82500"/>
              </a:xfrm>
              <a:custGeom>
                <a:avLst/>
                <a:gdLst>
                  <a:gd name="T0" fmla="*/ 7 w 38"/>
                  <a:gd name="T1" fmla="*/ 52 h 52"/>
                  <a:gd name="T2" fmla="*/ 0 w 38"/>
                  <a:gd name="T3" fmla="*/ 48 h 52"/>
                  <a:gd name="T4" fmla="*/ 21 w 38"/>
                  <a:gd name="T5" fmla="*/ 0 h 52"/>
                  <a:gd name="T6" fmla="*/ 38 w 38"/>
                  <a:gd name="T7" fmla="*/ 45 h 52"/>
                  <a:gd name="T8" fmla="*/ 31 w 38"/>
                  <a:gd name="T9" fmla="*/ 48 h 52"/>
                  <a:gd name="T10" fmla="*/ 21 w 38"/>
                  <a:gd name="T11" fmla="*/ 19 h 52"/>
                  <a:gd name="T12" fmla="*/ 7 w 38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2">
                    <a:moveTo>
                      <a:pt x="7" y="52"/>
                    </a:moveTo>
                    <a:lnTo>
                      <a:pt x="0" y="48"/>
                    </a:lnTo>
                    <a:lnTo>
                      <a:pt x="21" y="0"/>
                    </a:lnTo>
                    <a:lnTo>
                      <a:pt x="38" y="45"/>
                    </a:lnTo>
                    <a:lnTo>
                      <a:pt x="31" y="48"/>
                    </a:lnTo>
                    <a:lnTo>
                      <a:pt x="21" y="19"/>
                    </a:lnTo>
                    <a:lnTo>
                      <a:pt x="7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ïśļíďe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8300A209-9312-436C-926D-89FB51F10902}"/>
                  </a:ext>
                </a:extLst>
              </p:cNvPr>
              <p:cNvSpPr/>
              <p:nvPr/>
            </p:nvSpPr>
            <p:spPr bwMode="auto">
              <a:xfrm>
                <a:off x="5653762" y="4305369"/>
                <a:ext cx="369666" cy="1269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ïşliḑe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AB69B660-C0B1-4E22-AE9B-F7FC7268036D}"/>
                  </a:ext>
                </a:extLst>
              </p:cNvPr>
              <p:cNvSpPr/>
              <p:nvPr/>
            </p:nvSpPr>
            <p:spPr bwMode="auto">
              <a:xfrm>
                <a:off x="5969484" y="4279984"/>
                <a:ext cx="79327" cy="60288"/>
              </a:xfrm>
              <a:custGeom>
                <a:avLst/>
                <a:gdLst>
                  <a:gd name="T0" fmla="*/ 5 w 50"/>
                  <a:gd name="T1" fmla="*/ 38 h 38"/>
                  <a:gd name="T2" fmla="*/ 3 w 50"/>
                  <a:gd name="T3" fmla="*/ 31 h 38"/>
                  <a:gd name="T4" fmla="*/ 31 w 50"/>
                  <a:gd name="T5" fmla="*/ 21 h 38"/>
                  <a:gd name="T6" fmla="*/ 0 w 50"/>
                  <a:gd name="T7" fmla="*/ 7 h 38"/>
                  <a:gd name="T8" fmla="*/ 3 w 50"/>
                  <a:gd name="T9" fmla="*/ 0 h 38"/>
                  <a:gd name="T10" fmla="*/ 50 w 50"/>
                  <a:gd name="T11" fmla="*/ 21 h 38"/>
                  <a:gd name="T12" fmla="*/ 5 w 50"/>
                  <a:gd name="T1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8">
                    <a:moveTo>
                      <a:pt x="5" y="38"/>
                    </a:moveTo>
                    <a:lnTo>
                      <a:pt x="3" y="31"/>
                    </a:lnTo>
                    <a:lnTo>
                      <a:pt x="31" y="21"/>
                    </a:lnTo>
                    <a:lnTo>
                      <a:pt x="0" y="7"/>
                    </a:lnTo>
                    <a:lnTo>
                      <a:pt x="3" y="0"/>
                    </a:lnTo>
                    <a:lnTo>
                      <a:pt x="50" y="21"/>
                    </a:lnTo>
                    <a:lnTo>
                      <a:pt x="5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ṧľïďe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5BA42791-7314-42F9-8F4D-6A1A92A6A97C}"/>
                  </a:ext>
                </a:extLst>
              </p:cNvPr>
              <p:cNvSpPr/>
              <p:nvPr/>
            </p:nvSpPr>
            <p:spPr bwMode="auto">
              <a:xfrm>
                <a:off x="5653762" y="4084838"/>
                <a:ext cx="304617" cy="228463"/>
              </a:xfrm>
              <a:custGeom>
                <a:avLst/>
                <a:gdLst>
                  <a:gd name="T0" fmla="*/ 78 w 81"/>
                  <a:gd name="T1" fmla="*/ 61 h 61"/>
                  <a:gd name="T2" fmla="*/ 63 w 81"/>
                  <a:gd name="T3" fmla="*/ 5 h 61"/>
                  <a:gd name="T4" fmla="*/ 55 w 81"/>
                  <a:gd name="T5" fmla="*/ 4 h 61"/>
                  <a:gd name="T6" fmla="*/ 48 w 81"/>
                  <a:gd name="T7" fmla="*/ 23 h 61"/>
                  <a:gd name="T8" fmla="*/ 39 w 81"/>
                  <a:gd name="T9" fmla="*/ 44 h 61"/>
                  <a:gd name="T10" fmla="*/ 23 w 81"/>
                  <a:gd name="T11" fmla="*/ 37 h 61"/>
                  <a:gd name="T12" fmla="*/ 15 w 81"/>
                  <a:gd name="T13" fmla="*/ 28 h 61"/>
                  <a:gd name="T14" fmla="*/ 13 w 81"/>
                  <a:gd name="T15" fmla="*/ 29 h 61"/>
                  <a:gd name="T16" fmla="*/ 3 w 81"/>
                  <a:gd name="T17" fmla="*/ 59 h 61"/>
                  <a:gd name="T18" fmla="*/ 0 w 81"/>
                  <a:gd name="T19" fmla="*/ 58 h 61"/>
                  <a:gd name="T20" fmla="*/ 11 w 81"/>
                  <a:gd name="T21" fmla="*/ 26 h 61"/>
                  <a:gd name="T22" fmla="*/ 16 w 81"/>
                  <a:gd name="T23" fmla="*/ 26 h 61"/>
                  <a:gd name="T24" fmla="*/ 26 w 81"/>
                  <a:gd name="T25" fmla="*/ 35 h 61"/>
                  <a:gd name="T26" fmla="*/ 38 w 81"/>
                  <a:gd name="T27" fmla="*/ 41 h 61"/>
                  <a:gd name="T28" fmla="*/ 45 w 81"/>
                  <a:gd name="T29" fmla="*/ 23 h 61"/>
                  <a:gd name="T30" fmla="*/ 54 w 81"/>
                  <a:gd name="T31" fmla="*/ 2 h 61"/>
                  <a:gd name="T32" fmla="*/ 64 w 81"/>
                  <a:gd name="T33" fmla="*/ 3 h 61"/>
                  <a:gd name="T34" fmla="*/ 81 w 81"/>
                  <a:gd name="T35" fmla="*/ 61 h 61"/>
                  <a:gd name="T36" fmla="*/ 78 w 81"/>
                  <a:gd name="T37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1" h="61">
                    <a:moveTo>
                      <a:pt x="78" y="61"/>
                    </a:moveTo>
                    <a:cubicBezTo>
                      <a:pt x="78" y="47"/>
                      <a:pt x="75" y="11"/>
                      <a:pt x="63" y="5"/>
                    </a:cubicBezTo>
                    <a:cubicBezTo>
                      <a:pt x="60" y="4"/>
                      <a:pt x="57" y="3"/>
                      <a:pt x="55" y="4"/>
                    </a:cubicBezTo>
                    <a:cubicBezTo>
                      <a:pt x="51" y="7"/>
                      <a:pt x="50" y="15"/>
                      <a:pt x="48" y="23"/>
                    </a:cubicBezTo>
                    <a:cubicBezTo>
                      <a:pt x="47" y="33"/>
                      <a:pt x="45" y="41"/>
                      <a:pt x="39" y="44"/>
                    </a:cubicBezTo>
                    <a:cubicBezTo>
                      <a:pt x="31" y="48"/>
                      <a:pt x="27" y="42"/>
                      <a:pt x="23" y="37"/>
                    </a:cubicBezTo>
                    <a:cubicBezTo>
                      <a:pt x="21" y="33"/>
                      <a:pt x="19" y="30"/>
                      <a:pt x="15" y="28"/>
                    </a:cubicBezTo>
                    <a:cubicBezTo>
                      <a:pt x="14" y="28"/>
                      <a:pt x="13" y="28"/>
                      <a:pt x="13" y="29"/>
                    </a:cubicBezTo>
                    <a:cubicBezTo>
                      <a:pt x="7" y="32"/>
                      <a:pt x="4" y="51"/>
                      <a:pt x="3" y="59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5"/>
                      <a:pt x="3" y="30"/>
                      <a:pt x="11" y="26"/>
                    </a:cubicBezTo>
                    <a:cubicBezTo>
                      <a:pt x="13" y="25"/>
                      <a:pt x="14" y="25"/>
                      <a:pt x="16" y="26"/>
                    </a:cubicBezTo>
                    <a:cubicBezTo>
                      <a:pt x="21" y="28"/>
                      <a:pt x="23" y="32"/>
                      <a:pt x="26" y="35"/>
                    </a:cubicBezTo>
                    <a:cubicBezTo>
                      <a:pt x="30" y="41"/>
                      <a:pt x="32" y="44"/>
                      <a:pt x="38" y="41"/>
                    </a:cubicBezTo>
                    <a:cubicBezTo>
                      <a:pt x="42" y="39"/>
                      <a:pt x="44" y="31"/>
                      <a:pt x="45" y="23"/>
                    </a:cubicBezTo>
                    <a:cubicBezTo>
                      <a:pt x="47" y="13"/>
                      <a:pt x="48" y="5"/>
                      <a:pt x="54" y="2"/>
                    </a:cubicBezTo>
                    <a:cubicBezTo>
                      <a:pt x="57" y="0"/>
                      <a:pt x="60" y="1"/>
                      <a:pt x="64" y="3"/>
                    </a:cubicBezTo>
                    <a:cubicBezTo>
                      <a:pt x="80" y="10"/>
                      <a:pt x="81" y="59"/>
                      <a:pt x="81" y="61"/>
                    </a:cubicBezTo>
                    <a:lnTo>
                      <a:pt x="78" y="6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9" name="ïṡľîde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A7AE0A9C-4169-4EA7-9C70-21EFDCB6B6F0}"/>
                </a:ext>
              </a:extLst>
            </p:cNvPr>
            <p:cNvGrpSpPr/>
            <p:nvPr/>
          </p:nvGrpSpPr>
          <p:grpSpPr>
            <a:xfrm>
              <a:off x="4263837" y="2865836"/>
              <a:ext cx="380772" cy="341108"/>
              <a:chOff x="5100057" y="4749602"/>
              <a:chExt cx="380772" cy="341108"/>
            </a:xfrm>
            <a:grpFill/>
          </p:grpSpPr>
          <p:sp>
            <p:nvSpPr>
              <p:cNvPr id="103" name="iṩḻîd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736B9AB6-DF4F-4A53-B5D2-0A1BD3DFAC7C}"/>
                  </a:ext>
                </a:extLst>
              </p:cNvPr>
              <p:cNvSpPr/>
              <p:nvPr/>
            </p:nvSpPr>
            <p:spPr bwMode="auto">
              <a:xfrm>
                <a:off x="5100057" y="4809891"/>
                <a:ext cx="282405" cy="280819"/>
              </a:xfrm>
              <a:custGeom>
                <a:avLst/>
                <a:gdLst>
                  <a:gd name="T0" fmla="*/ 72 w 75"/>
                  <a:gd name="T1" fmla="*/ 72 h 75"/>
                  <a:gd name="T2" fmla="*/ 3 w 75"/>
                  <a:gd name="T3" fmla="*/ 72 h 75"/>
                  <a:gd name="T4" fmla="*/ 3 w 75"/>
                  <a:gd name="T5" fmla="*/ 3 h 75"/>
                  <a:gd name="T6" fmla="*/ 16 w 75"/>
                  <a:gd name="T7" fmla="*/ 3 h 75"/>
                  <a:gd name="T8" fmla="*/ 15 w 75"/>
                  <a:gd name="T9" fmla="*/ 0 h 75"/>
                  <a:gd name="T10" fmla="*/ 0 w 75"/>
                  <a:gd name="T11" fmla="*/ 0 h 75"/>
                  <a:gd name="T12" fmla="*/ 0 w 75"/>
                  <a:gd name="T13" fmla="*/ 75 h 75"/>
                  <a:gd name="T14" fmla="*/ 75 w 75"/>
                  <a:gd name="T15" fmla="*/ 75 h 75"/>
                  <a:gd name="T16" fmla="*/ 75 w 75"/>
                  <a:gd name="T17" fmla="*/ 27 h 75"/>
                  <a:gd name="T18" fmla="*/ 72 w 75"/>
                  <a:gd name="T19" fmla="*/ 29 h 75"/>
                  <a:gd name="T20" fmla="*/ 72 w 75"/>
                  <a:gd name="T21" fmla="*/ 72 h 75"/>
                  <a:gd name="T22" fmla="*/ 28 w 75"/>
                  <a:gd name="T23" fmla="*/ 0 h 75"/>
                  <a:gd name="T24" fmla="*/ 29 w 75"/>
                  <a:gd name="T25" fmla="*/ 3 h 75"/>
                  <a:gd name="T26" fmla="*/ 72 w 75"/>
                  <a:gd name="T27" fmla="*/ 3 h 75"/>
                  <a:gd name="T28" fmla="*/ 72 w 75"/>
                  <a:gd name="T29" fmla="*/ 13 h 75"/>
                  <a:gd name="T30" fmla="*/ 75 w 75"/>
                  <a:gd name="T31" fmla="*/ 11 h 75"/>
                  <a:gd name="T32" fmla="*/ 75 w 75"/>
                  <a:gd name="T33" fmla="*/ 0 h 75"/>
                  <a:gd name="T34" fmla="*/ 28 w 75"/>
                  <a:gd name="T3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75">
                    <a:moveTo>
                      <a:pt x="72" y="72"/>
                    </a:moveTo>
                    <a:cubicBezTo>
                      <a:pt x="3" y="72"/>
                      <a:pt x="3" y="72"/>
                      <a:pt x="3" y="7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2"/>
                      <a:pt x="15" y="1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75" y="75"/>
                      <a:pt x="75" y="75"/>
                      <a:pt x="75" y="75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4" y="28"/>
                      <a:pt x="73" y="29"/>
                      <a:pt x="72" y="29"/>
                    </a:cubicBezTo>
                    <a:lnTo>
                      <a:pt x="72" y="72"/>
                    </a:lnTo>
                    <a:close/>
                    <a:moveTo>
                      <a:pt x="28" y="0"/>
                    </a:moveTo>
                    <a:cubicBezTo>
                      <a:pt x="28" y="1"/>
                      <a:pt x="29" y="2"/>
                      <a:pt x="29" y="3"/>
                    </a:cubicBezTo>
                    <a:cubicBezTo>
                      <a:pt x="72" y="3"/>
                      <a:pt x="72" y="3"/>
                      <a:pt x="72" y="3"/>
                    </a:cubicBezTo>
                    <a:cubicBezTo>
                      <a:pt x="72" y="13"/>
                      <a:pt x="72" y="13"/>
                      <a:pt x="72" y="13"/>
                    </a:cubicBezTo>
                    <a:cubicBezTo>
                      <a:pt x="73" y="13"/>
                      <a:pt x="74" y="12"/>
                      <a:pt x="75" y="11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íṣ1iďé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A4EFEA5E-268A-462F-9A1D-BD908FAA7F77}"/>
                  </a:ext>
                </a:extLst>
              </p:cNvPr>
              <p:cNvSpPr/>
              <p:nvPr/>
            </p:nvSpPr>
            <p:spPr bwMode="auto">
              <a:xfrm>
                <a:off x="5133375" y="4749602"/>
                <a:ext cx="347454" cy="258607"/>
              </a:xfrm>
              <a:custGeom>
                <a:avLst/>
                <a:gdLst>
                  <a:gd name="T0" fmla="*/ 91 w 92"/>
                  <a:gd name="T1" fmla="*/ 22 h 69"/>
                  <a:gd name="T2" fmla="*/ 83 w 92"/>
                  <a:gd name="T3" fmla="*/ 17 h 69"/>
                  <a:gd name="T4" fmla="*/ 66 w 92"/>
                  <a:gd name="T5" fmla="*/ 24 h 69"/>
                  <a:gd name="T6" fmla="*/ 63 w 92"/>
                  <a:gd name="T7" fmla="*/ 26 h 69"/>
                  <a:gd name="T8" fmla="*/ 44 w 92"/>
                  <a:gd name="T9" fmla="*/ 39 h 69"/>
                  <a:gd name="T10" fmla="*/ 35 w 92"/>
                  <a:gd name="T11" fmla="*/ 46 h 69"/>
                  <a:gd name="T12" fmla="*/ 29 w 92"/>
                  <a:gd name="T13" fmla="*/ 31 h 69"/>
                  <a:gd name="T14" fmla="*/ 23 w 92"/>
                  <a:gd name="T15" fmla="*/ 19 h 69"/>
                  <a:gd name="T16" fmla="*/ 22 w 92"/>
                  <a:gd name="T17" fmla="*/ 16 h 69"/>
                  <a:gd name="T18" fmla="*/ 8 w 92"/>
                  <a:gd name="T19" fmla="*/ 0 h 69"/>
                  <a:gd name="T20" fmla="*/ 0 w 92"/>
                  <a:gd name="T21" fmla="*/ 7 h 69"/>
                  <a:gd name="T22" fmla="*/ 0 w 92"/>
                  <a:gd name="T23" fmla="*/ 8 h 69"/>
                  <a:gd name="T24" fmla="*/ 0 w 92"/>
                  <a:gd name="T25" fmla="*/ 8 h 69"/>
                  <a:gd name="T26" fmla="*/ 2 w 92"/>
                  <a:gd name="T27" fmla="*/ 16 h 69"/>
                  <a:gd name="T28" fmla="*/ 3 w 92"/>
                  <a:gd name="T29" fmla="*/ 19 h 69"/>
                  <a:gd name="T30" fmla="*/ 28 w 92"/>
                  <a:gd name="T31" fmla="*/ 69 h 69"/>
                  <a:gd name="T32" fmla="*/ 63 w 92"/>
                  <a:gd name="T33" fmla="*/ 49 h 69"/>
                  <a:gd name="T34" fmla="*/ 66 w 92"/>
                  <a:gd name="T35" fmla="*/ 47 h 69"/>
                  <a:gd name="T36" fmla="*/ 90 w 92"/>
                  <a:gd name="T37" fmla="*/ 26 h 69"/>
                  <a:gd name="T38" fmla="*/ 91 w 92"/>
                  <a:gd name="T39" fmla="*/ 22 h 69"/>
                  <a:gd name="T40" fmla="*/ 85 w 92"/>
                  <a:gd name="T41" fmla="*/ 27 h 69"/>
                  <a:gd name="T42" fmla="*/ 66 w 92"/>
                  <a:gd name="T43" fmla="*/ 43 h 69"/>
                  <a:gd name="T44" fmla="*/ 63 w 92"/>
                  <a:gd name="T45" fmla="*/ 45 h 69"/>
                  <a:gd name="T46" fmla="*/ 28 w 92"/>
                  <a:gd name="T47" fmla="*/ 66 h 69"/>
                  <a:gd name="T48" fmla="*/ 7 w 92"/>
                  <a:gd name="T49" fmla="*/ 19 h 69"/>
                  <a:gd name="T50" fmla="*/ 6 w 92"/>
                  <a:gd name="T51" fmla="*/ 16 h 69"/>
                  <a:gd name="T52" fmla="*/ 3 w 92"/>
                  <a:gd name="T53" fmla="*/ 8 h 69"/>
                  <a:gd name="T54" fmla="*/ 8 w 92"/>
                  <a:gd name="T55" fmla="*/ 3 h 69"/>
                  <a:gd name="T56" fmla="*/ 19 w 92"/>
                  <a:gd name="T57" fmla="*/ 16 h 69"/>
                  <a:gd name="T58" fmla="*/ 20 w 92"/>
                  <a:gd name="T59" fmla="*/ 19 h 69"/>
                  <a:gd name="T60" fmla="*/ 26 w 92"/>
                  <a:gd name="T61" fmla="*/ 33 h 69"/>
                  <a:gd name="T62" fmla="*/ 35 w 92"/>
                  <a:gd name="T63" fmla="*/ 49 h 69"/>
                  <a:gd name="T64" fmla="*/ 36 w 92"/>
                  <a:gd name="T65" fmla="*/ 49 h 69"/>
                  <a:gd name="T66" fmla="*/ 46 w 92"/>
                  <a:gd name="T67" fmla="*/ 41 h 69"/>
                  <a:gd name="T68" fmla="*/ 63 w 92"/>
                  <a:gd name="T69" fmla="*/ 29 h 69"/>
                  <a:gd name="T70" fmla="*/ 66 w 92"/>
                  <a:gd name="T71" fmla="*/ 27 h 69"/>
                  <a:gd name="T72" fmla="*/ 83 w 92"/>
                  <a:gd name="T73" fmla="*/ 20 h 69"/>
                  <a:gd name="T74" fmla="*/ 88 w 92"/>
                  <a:gd name="T75" fmla="*/ 23 h 69"/>
                  <a:gd name="T76" fmla="*/ 85 w 92"/>
                  <a:gd name="T77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69">
                    <a:moveTo>
                      <a:pt x="91" y="22"/>
                    </a:moveTo>
                    <a:cubicBezTo>
                      <a:pt x="89" y="19"/>
                      <a:pt x="87" y="17"/>
                      <a:pt x="83" y="17"/>
                    </a:cubicBezTo>
                    <a:cubicBezTo>
                      <a:pt x="78" y="17"/>
                      <a:pt x="72" y="20"/>
                      <a:pt x="66" y="24"/>
                    </a:cubicBezTo>
                    <a:cubicBezTo>
                      <a:pt x="65" y="24"/>
                      <a:pt x="64" y="25"/>
                      <a:pt x="63" y="26"/>
                    </a:cubicBezTo>
                    <a:cubicBezTo>
                      <a:pt x="56" y="30"/>
                      <a:pt x="50" y="35"/>
                      <a:pt x="44" y="39"/>
                    </a:cubicBezTo>
                    <a:cubicBezTo>
                      <a:pt x="41" y="42"/>
                      <a:pt x="37" y="45"/>
                      <a:pt x="35" y="46"/>
                    </a:cubicBezTo>
                    <a:cubicBezTo>
                      <a:pt x="34" y="44"/>
                      <a:pt x="31" y="37"/>
                      <a:pt x="29" y="31"/>
                    </a:cubicBezTo>
                    <a:cubicBezTo>
                      <a:pt x="27" y="27"/>
                      <a:pt x="25" y="23"/>
                      <a:pt x="23" y="19"/>
                    </a:cubicBezTo>
                    <a:cubicBezTo>
                      <a:pt x="23" y="18"/>
                      <a:pt x="23" y="17"/>
                      <a:pt x="22" y="16"/>
                    </a:cubicBezTo>
                    <a:cubicBezTo>
                      <a:pt x="17" y="6"/>
                      <a:pt x="13" y="0"/>
                      <a:pt x="8" y="0"/>
                    </a:cubicBezTo>
                    <a:cubicBezTo>
                      <a:pt x="5" y="0"/>
                      <a:pt x="2" y="2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10"/>
                      <a:pt x="1" y="13"/>
                      <a:pt x="2" y="16"/>
                    </a:cubicBezTo>
                    <a:cubicBezTo>
                      <a:pt x="3" y="17"/>
                      <a:pt x="3" y="18"/>
                      <a:pt x="3" y="19"/>
                    </a:cubicBezTo>
                    <a:cubicBezTo>
                      <a:pt x="10" y="38"/>
                      <a:pt x="21" y="69"/>
                      <a:pt x="28" y="69"/>
                    </a:cubicBezTo>
                    <a:cubicBezTo>
                      <a:pt x="32" y="69"/>
                      <a:pt x="48" y="59"/>
                      <a:pt x="63" y="49"/>
                    </a:cubicBezTo>
                    <a:cubicBezTo>
                      <a:pt x="64" y="48"/>
                      <a:pt x="65" y="48"/>
                      <a:pt x="66" y="47"/>
                    </a:cubicBezTo>
                    <a:cubicBezTo>
                      <a:pt x="77" y="39"/>
                      <a:pt x="88" y="30"/>
                      <a:pt x="90" y="26"/>
                    </a:cubicBezTo>
                    <a:cubicBezTo>
                      <a:pt x="91" y="25"/>
                      <a:pt x="92" y="23"/>
                      <a:pt x="91" y="22"/>
                    </a:cubicBezTo>
                    <a:close/>
                    <a:moveTo>
                      <a:pt x="85" y="27"/>
                    </a:moveTo>
                    <a:cubicBezTo>
                      <a:pt x="81" y="32"/>
                      <a:pt x="74" y="37"/>
                      <a:pt x="66" y="43"/>
                    </a:cubicBezTo>
                    <a:cubicBezTo>
                      <a:pt x="65" y="44"/>
                      <a:pt x="64" y="45"/>
                      <a:pt x="63" y="45"/>
                    </a:cubicBezTo>
                    <a:cubicBezTo>
                      <a:pt x="48" y="56"/>
                      <a:pt x="31" y="66"/>
                      <a:pt x="28" y="66"/>
                    </a:cubicBezTo>
                    <a:cubicBezTo>
                      <a:pt x="24" y="66"/>
                      <a:pt x="15" y="43"/>
                      <a:pt x="7" y="19"/>
                    </a:cubicBezTo>
                    <a:cubicBezTo>
                      <a:pt x="6" y="18"/>
                      <a:pt x="6" y="17"/>
                      <a:pt x="6" y="16"/>
                    </a:cubicBezTo>
                    <a:cubicBezTo>
                      <a:pt x="5" y="13"/>
                      <a:pt x="4" y="11"/>
                      <a:pt x="3" y="8"/>
                    </a:cubicBezTo>
                    <a:cubicBezTo>
                      <a:pt x="4" y="6"/>
                      <a:pt x="6" y="3"/>
                      <a:pt x="8" y="3"/>
                    </a:cubicBezTo>
                    <a:cubicBezTo>
                      <a:pt x="11" y="3"/>
                      <a:pt x="15" y="9"/>
                      <a:pt x="19" y="16"/>
                    </a:cubicBezTo>
                    <a:cubicBezTo>
                      <a:pt x="19" y="17"/>
                      <a:pt x="20" y="18"/>
                      <a:pt x="20" y="19"/>
                    </a:cubicBezTo>
                    <a:cubicBezTo>
                      <a:pt x="22" y="24"/>
                      <a:pt x="24" y="28"/>
                      <a:pt x="26" y="33"/>
                    </a:cubicBezTo>
                    <a:cubicBezTo>
                      <a:pt x="31" y="45"/>
                      <a:pt x="33" y="49"/>
                      <a:pt x="35" y="49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7" y="48"/>
                      <a:pt x="40" y="46"/>
                      <a:pt x="46" y="41"/>
                    </a:cubicBezTo>
                    <a:cubicBezTo>
                      <a:pt x="51" y="38"/>
                      <a:pt x="57" y="33"/>
                      <a:pt x="63" y="29"/>
                    </a:cubicBezTo>
                    <a:cubicBezTo>
                      <a:pt x="64" y="29"/>
                      <a:pt x="65" y="28"/>
                      <a:pt x="66" y="27"/>
                    </a:cubicBezTo>
                    <a:cubicBezTo>
                      <a:pt x="72" y="23"/>
                      <a:pt x="79" y="20"/>
                      <a:pt x="83" y="20"/>
                    </a:cubicBezTo>
                    <a:cubicBezTo>
                      <a:pt x="86" y="20"/>
                      <a:pt x="87" y="21"/>
                      <a:pt x="88" y="23"/>
                    </a:cubicBezTo>
                    <a:cubicBezTo>
                      <a:pt x="88" y="23"/>
                      <a:pt x="88" y="24"/>
                      <a:pt x="85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0" name="ïşḻïḍé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8AA4BA4F-5D64-4FE2-9A63-48FD6151C5F0}"/>
                </a:ext>
              </a:extLst>
            </p:cNvPr>
            <p:cNvGrpSpPr/>
            <p:nvPr/>
          </p:nvGrpSpPr>
          <p:grpSpPr>
            <a:xfrm>
              <a:off x="4006816" y="3479570"/>
              <a:ext cx="447407" cy="322069"/>
              <a:chOff x="5141307" y="4268878"/>
              <a:chExt cx="447407" cy="322069"/>
            </a:xfrm>
            <a:grpFill/>
          </p:grpSpPr>
          <p:sp>
            <p:nvSpPr>
              <p:cNvPr id="101" name="iṥļíḑé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6DC4B542-E43D-4FFF-BBA4-2334DAA82143}"/>
                  </a:ext>
                </a:extLst>
              </p:cNvPr>
              <p:cNvSpPr/>
              <p:nvPr/>
            </p:nvSpPr>
            <p:spPr bwMode="auto">
              <a:xfrm>
                <a:off x="5141307" y="4268878"/>
                <a:ext cx="339521" cy="225290"/>
              </a:xfrm>
              <a:custGeom>
                <a:avLst/>
                <a:gdLst>
                  <a:gd name="T0" fmla="*/ 5 w 90"/>
                  <a:gd name="T1" fmla="*/ 60 h 60"/>
                  <a:gd name="T2" fmla="*/ 10 w 90"/>
                  <a:gd name="T3" fmla="*/ 43 h 60"/>
                  <a:gd name="T4" fmla="*/ 0 w 90"/>
                  <a:gd name="T5" fmla="*/ 26 h 60"/>
                  <a:gd name="T6" fmla="*/ 45 w 90"/>
                  <a:gd name="T7" fmla="*/ 0 h 60"/>
                  <a:gd name="T8" fmla="*/ 90 w 90"/>
                  <a:gd name="T9" fmla="*/ 26 h 60"/>
                  <a:gd name="T10" fmla="*/ 45 w 90"/>
                  <a:gd name="T11" fmla="*/ 52 h 60"/>
                  <a:gd name="T12" fmla="*/ 35 w 90"/>
                  <a:gd name="T13" fmla="*/ 52 h 60"/>
                  <a:gd name="T14" fmla="*/ 5 w 90"/>
                  <a:gd name="T15" fmla="*/ 60 h 60"/>
                  <a:gd name="T16" fmla="*/ 45 w 90"/>
                  <a:gd name="T17" fmla="*/ 3 h 60"/>
                  <a:gd name="T18" fmla="*/ 3 w 90"/>
                  <a:gd name="T19" fmla="*/ 26 h 60"/>
                  <a:gd name="T20" fmla="*/ 13 w 90"/>
                  <a:gd name="T21" fmla="*/ 41 h 60"/>
                  <a:gd name="T22" fmla="*/ 13 w 90"/>
                  <a:gd name="T23" fmla="*/ 42 h 60"/>
                  <a:gd name="T24" fmla="*/ 9 w 90"/>
                  <a:gd name="T25" fmla="*/ 56 h 60"/>
                  <a:gd name="T26" fmla="*/ 32 w 90"/>
                  <a:gd name="T27" fmla="*/ 49 h 60"/>
                  <a:gd name="T28" fmla="*/ 31 w 90"/>
                  <a:gd name="T29" fmla="*/ 48 h 60"/>
                  <a:gd name="T30" fmla="*/ 35 w 90"/>
                  <a:gd name="T31" fmla="*/ 49 h 60"/>
                  <a:gd name="T32" fmla="*/ 45 w 90"/>
                  <a:gd name="T33" fmla="*/ 49 h 60"/>
                  <a:gd name="T34" fmla="*/ 87 w 90"/>
                  <a:gd name="T35" fmla="*/ 26 h 60"/>
                  <a:gd name="T36" fmla="*/ 45 w 90"/>
                  <a:gd name="T37" fmla="*/ 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0" h="60">
                    <a:moveTo>
                      <a:pt x="5" y="60"/>
                    </a:moveTo>
                    <a:cubicBezTo>
                      <a:pt x="10" y="43"/>
                      <a:pt x="10" y="43"/>
                      <a:pt x="10" y="43"/>
                    </a:cubicBezTo>
                    <a:cubicBezTo>
                      <a:pt x="3" y="38"/>
                      <a:pt x="0" y="32"/>
                      <a:pt x="0" y="26"/>
                    </a:cubicBezTo>
                    <a:cubicBezTo>
                      <a:pt x="0" y="12"/>
                      <a:pt x="20" y="0"/>
                      <a:pt x="45" y="0"/>
                    </a:cubicBezTo>
                    <a:cubicBezTo>
                      <a:pt x="70" y="0"/>
                      <a:pt x="90" y="12"/>
                      <a:pt x="90" y="26"/>
                    </a:cubicBezTo>
                    <a:cubicBezTo>
                      <a:pt x="90" y="41"/>
                      <a:pt x="70" y="52"/>
                      <a:pt x="45" y="52"/>
                    </a:cubicBezTo>
                    <a:cubicBezTo>
                      <a:pt x="42" y="52"/>
                      <a:pt x="38" y="52"/>
                      <a:pt x="35" y="52"/>
                    </a:cubicBezTo>
                    <a:lnTo>
                      <a:pt x="5" y="60"/>
                    </a:lnTo>
                    <a:close/>
                    <a:moveTo>
                      <a:pt x="45" y="3"/>
                    </a:moveTo>
                    <a:cubicBezTo>
                      <a:pt x="22" y="3"/>
                      <a:pt x="3" y="13"/>
                      <a:pt x="3" y="26"/>
                    </a:cubicBezTo>
                    <a:cubicBezTo>
                      <a:pt x="3" y="31"/>
                      <a:pt x="6" y="37"/>
                      <a:pt x="13" y="41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8" y="49"/>
                      <a:pt x="42" y="49"/>
                      <a:pt x="45" y="49"/>
                    </a:cubicBezTo>
                    <a:cubicBezTo>
                      <a:pt x="68" y="49"/>
                      <a:pt x="87" y="39"/>
                      <a:pt x="87" y="26"/>
                    </a:cubicBezTo>
                    <a:cubicBezTo>
                      <a:pt x="87" y="13"/>
                      <a:pt x="68" y="3"/>
                      <a:pt x="45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sḻiḑ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CB8C094D-8195-436F-8480-24A2F9DAA30F}"/>
                  </a:ext>
                </a:extLst>
              </p:cNvPr>
              <p:cNvSpPr/>
              <p:nvPr/>
            </p:nvSpPr>
            <p:spPr bwMode="auto">
              <a:xfrm>
                <a:off x="5250779" y="4362484"/>
                <a:ext cx="337935" cy="228463"/>
              </a:xfrm>
              <a:custGeom>
                <a:avLst/>
                <a:gdLst>
                  <a:gd name="T0" fmla="*/ 5 w 90"/>
                  <a:gd name="T1" fmla="*/ 61 h 61"/>
                  <a:gd name="T2" fmla="*/ 10 w 90"/>
                  <a:gd name="T3" fmla="*/ 44 h 61"/>
                  <a:gd name="T4" fmla="*/ 0 w 90"/>
                  <a:gd name="T5" fmla="*/ 27 h 61"/>
                  <a:gd name="T6" fmla="*/ 45 w 90"/>
                  <a:gd name="T7" fmla="*/ 0 h 61"/>
                  <a:gd name="T8" fmla="*/ 90 w 90"/>
                  <a:gd name="T9" fmla="*/ 27 h 61"/>
                  <a:gd name="T10" fmla="*/ 45 w 90"/>
                  <a:gd name="T11" fmla="*/ 53 h 61"/>
                  <a:gd name="T12" fmla="*/ 35 w 90"/>
                  <a:gd name="T13" fmla="*/ 53 h 61"/>
                  <a:gd name="T14" fmla="*/ 5 w 90"/>
                  <a:gd name="T15" fmla="*/ 61 h 61"/>
                  <a:gd name="T16" fmla="*/ 45 w 90"/>
                  <a:gd name="T17" fmla="*/ 3 h 61"/>
                  <a:gd name="T18" fmla="*/ 3 w 90"/>
                  <a:gd name="T19" fmla="*/ 27 h 61"/>
                  <a:gd name="T20" fmla="*/ 12 w 90"/>
                  <a:gd name="T21" fmla="*/ 42 h 61"/>
                  <a:gd name="T22" fmla="*/ 13 w 90"/>
                  <a:gd name="T23" fmla="*/ 42 h 61"/>
                  <a:gd name="T24" fmla="*/ 9 w 90"/>
                  <a:gd name="T25" fmla="*/ 57 h 61"/>
                  <a:gd name="T26" fmla="*/ 32 w 90"/>
                  <a:gd name="T27" fmla="*/ 50 h 61"/>
                  <a:gd name="T28" fmla="*/ 30 w 90"/>
                  <a:gd name="T29" fmla="*/ 49 h 61"/>
                  <a:gd name="T30" fmla="*/ 35 w 90"/>
                  <a:gd name="T31" fmla="*/ 49 h 61"/>
                  <a:gd name="T32" fmla="*/ 45 w 90"/>
                  <a:gd name="T33" fmla="*/ 50 h 61"/>
                  <a:gd name="T34" fmla="*/ 87 w 90"/>
                  <a:gd name="T35" fmla="*/ 27 h 61"/>
                  <a:gd name="T36" fmla="*/ 45 w 90"/>
                  <a:gd name="T37" fmla="*/ 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0" h="61">
                    <a:moveTo>
                      <a:pt x="5" y="61"/>
                    </a:moveTo>
                    <a:cubicBezTo>
                      <a:pt x="10" y="44"/>
                      <a:pt x="10" y="44"/>
                      <a:pt x="10" y="44"/>
                    </a:cubicBezTo>
                    <a:cubicBezTo>
                      <a:pt x="3" y="39"/>
                      <a:pt x="0" y="33"/>
                      <a:pt x="0" y="27"/>
                    </a:cubicBezTo>
                    <a:cubicBezTo>
                      <a:pt x="0" y="12"/>
                      <a:pt x="20" y="0"/>
                      <a:pt x="45" y="0"/>
                    </a:cubicBezTo>
                    <a:cubicBezTo>
                      <a:pt x="70" y="0"/>
                      <a:pt x="90" y="12"/>
                      <a:pt x="90" y="27"/>
                    </a:cubicBezTo>
                    <a:cubicBezTo>
                      <a:pt x="90" y="41"/>
                      <a:pt x="70" y="53"/>
                      <a:pt x="45" y="53"/>
                    </a:cubicBezTo>
                    <a:cubicBezTo>
                      <a:pt x="42" y="53"/>
                      <a:pt x="38" y="53"/>
                      <a:pt x="35" y="53"/>
                    </a:cubicBezTo>
                    <a:lnTo>
                      <a:pt x="5" y="61"/>
                    </a:lnTo>
                    <a:close/>
                    <a:moveTo>
                      <a:pt x="45" y="3"/>
                    </a:moveTo>
                    <a:cubicBezTo>
                      <a:pt x="22" y="3"/>
                      <a:pt x="3" y="14"/>
                      <a:pt x="3" y="27"/>
                    </a:cubicBezTo>
                    <a:cubicBezTo>
                      <a:pt x="3" y="32"/>
                      <a:pt x="6" y="37"/>
                      <a:pt x="12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8" y="50"/>
                      <a:pt x="42" y="50"/>
                      <a:pt x="45" y="50"/>
                    </a:cubicBezTo>
                    <a:cubicBezTo>
                      <a:pt x="68" y="50"/>
                      <a:pt x="87" y="40"/>
                      <a:pt x="87" y="27"/>
                    </a:cubicBezTo>
                    <a:cubicBezTo>
                      <a:pt x="87" y="14"/>
                      <a:pt x="68" y="3"/>
                      <a:pt x="45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1" name="isļide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9E5F9A81-0695-4B97-BA8A-C2D8ADD99D1F}"/>
                </a:ext>
              </a:extLst>
            </p:cNvPr>
            <p:cNvGrpSpPr/>
            <p:nvPr/>
          </p:nvGrpSpPr>
          <p:grpSpPr>
            <a:xfrm>
              <a:off x="3748713" y="3953154"/>
              <a:ext cx="285578" cy="412502"/>
              <a:chOff x="4651064" y="4359311"/>
              <a:chExt cx="285578" cy="412502"/>
            </a:xfrm>
            <a:grpFill/>
          </p:grpSpPr>
          <p:sp>
            <p:nvSpPr>
              <p:cNvPr id="96" name="iślid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28668AAB-7565-4096-B31F-09806C24990C}"/>
                  </a:ext>
                </a:extLst>
              </p:cNvPr>
              <p:cNvSpPr/>
              <p:nvPr/>
            </p:nvSpPr>
            <p:spPr bwMode="auto">
              <a:xfrm>
                <a:off x="4738324" y="4456090"/>
                <a:ext cx="55530" cy="315723"/>
              </a:xfrm>
              <a:custGeom>
                <a:avLst/>
                <a:gdLst>
                  <a:gd name="T0" fmla="*/ 8 w 15"/>
                  <a:gd name="T1" fmla="*/ 84 h 84"/>
                  <a:gd name="T2" fmla="*/ 0 w 15"/>
                  <a:gd name="T3" fmla="*/ 76 h 84"/>
                  <a:gd name="T4" fmla="*/ 0 w 15"/>
                  <a:gd name="T5" fmla="*/ 8 h 84"/>
                  <a:gd name="T6" fmla="*/ 8 w 15"/>
                  <a:gd name="T7" fmla="*/ 0 h 84"/>
                  <a:gd name="T8" fmla="*/ 15 w 15"/>
                  <a:gd name="T9" fmla="*/ 8 h 84"/>
                  <a:gd name="T10" fmla="*/ 15 w 15"/>
                  <a:gd name="T11" fmla="*/ 76 h 84"/>
                  <a:gd name="T12" fmla="*/ 8 w 15"/>
                  <a:gd name="T13" fmla="*/ 84 h 84"/>
                  <a:gd name="T14" fmla="*/ 8 w 15"/>
                  <a:gd name="T15" fmla="*/ 3 h 84"/>
                  <a:gd name="T16" fmla="*/ 3 w 15"/>
                  <a:gd name="T17" fmla="*/ 8 h 84"/>
                  <a:gd name="T18" fmla="*/ 3 w 15"/>
                  <a:gd name="T19" fmla="*/ 76 h 84"/>
                  <a:gd name="T20" fmla="*/ 8 w 15"/>
                  <a:gd name="T21" fmla="*/ 81 h 84"/>
                  <a:gd name="T22" fmla="*/ 12 w 15"/>
                  <a:gd name="T23" fmla="*/ 76 h 84"/>
                  <a:gd name="T24" fmla="*/ 12 w 15"/>
                  <a:gd name="T25" fmla="*/ 8 h 84"/>
                  <a:gd name="T26" fmla="*/ 8 w 15"/>
                  <a:gd name="T27" fmla="*/ 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84">
                    <a:moveTo>
                      <a:pt x="8" y="84"/>
                    </a:moveTo>
                    <a:cubicBezTo>
                      <a:pt x="4" y="84"/>
                      <a:pt x="0" y="80"/>
                      <a:pt x="0" y="7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2" y="0"/>
                      <a:pt x="15" y="3"/>
                      <a:pt x="15" y="8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80"/>
                      <a:pt x="12" y="84"/>
                      <a:pt x="8" y="84"/>
                    </a:cubicBezTo>
                    <a:close/>
                    <a:moveTo>
                      <a:pt x="8" y="3"/>
                    </a:moveTo>
                    <a:cubicBezTo>
                      <a:pt x="5" y="3"/>
                      <a:pt x="3" y="5"/>
                      <a:pt x="3" y="8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3" y="79"/>
                      <a:pt x="5" y="81"/>
                      <a:pt x="8" y="81"/>
                    </a:cubicBezTo>
                    <a:cubicBezTo>
                      <a:pt x="10" y="81"/>
                      <a:pt x="12" y="79"/>
                      <a:pt x="12" y="7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5"/>
                      <a:pt x="10" y="3"/>
                      <a:pt x="8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iṥḷíḓ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7EF0F21C-E33F-4C3E-BB7E-C2BC0F619A5F}"/>
                  </a:ext>
                </a:extLst>
              </p:cNvPr>
              <p:cNvSpPr/>
              <p:nvPr/>
            </p:nvSpPr>
            <p:spPr bwMode="auto">
              <a:xfrm>
                <a:off x="4820824" y="4524312"/>
                <a:ext cx="55530" cy="247501"/>
              </a:xfrm>
              <a:custGeom>
                <a:avLst/>
                <a:gdLst>
                  <a:gd name="T0" fmla="*/ 7 w 15"/>
                  <a:gd name="T1" fmla="*/ 66 h 66"/>
                  <a:gd name="T2" fmla="*/ 0 w 15"/>
                  <a:gd name="T3" fmla="*/ 58 h 66"/>
                  <a:gd name="T4" fmla="*/ 0 w 15"/>
                  <a:gd name="T5" fmla="*/ 8 h 66"/>
                  <a:gd name="T6" fmla="*/ 7 w 15"/>
                  <a:gd name="T7" fmla="*/ 0 h 66"/>
                  <a:gd name="T8" fmla="*/ 15 w 15"/>
                  <a:gd name="T9" fmla="*/ 8 h 66"/>
                  <a:gd name="T10" fmla="*/ 15 w 15"/>
                  <a:gd name="T11" fmla="*/ 58 h 66"/>
                  <a:gd name="T12" fmla="*/ 7 w 15"/>
                  <a:gd name="T13" fmla="*/ 66 h 66"/>
                  <a:gd name="T14" fmla="*/ 7 w 15"/>
                  <a:gd name="T15" fmla="*/ 3 h 66"/>
                  <a:gd name="T16" fmla="*/ 3 w 15"/>
                  <a:gd name="T17" fmla="*/ 8 h 66"/>
                  <a:gd name="T18" fmla="*/ 3 w 15"/>
                  <a:gd name="T19" fmla="*/ 58 h 66"/>
                  <a:gd name="T20" fmla="*/ 7 w 15"/>
                  <a:gd name="T21" fmla="*/ 63 h 66"/>
                  <a:gd name="T22" fmla="*/ 12 w 15"/>
                  <a:gd name="T23" fmla="*/ 58 h 66"/>
                  <a:gd name="T24" fmla="*/ 12 w 15"/>
                  <a:gd name="T25" fmla="*/ 8 h 66"/>
                  <a:gd name="T26" fmla="*/ 7 w 15"/>
                  <a:gd name="T27" fmla="*/ 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66">
                    <a:moveTo>
                      <a:pt x="7" y="66"/>
                    </a:moveTo>
                    <a:cubicBezTo>
                      <a:pt x="3" y="66"/>
                      <a:pt x="0" y="62"/>
                      <a:pt x="0" y="5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5" y="3"/>
                      <a:pt x="15" y="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2"/>
                      <a:pt x="11" y="66"/>
                      <a:pt x="7" y="66"/>
                    </a:cubicBezTo>
                    <a:close/>
                    <a:moveTo>
                      <a:pt x="7" y="3"/>
                    </a:moveTo>
                    <a:cubicBezTo>
                      <a:pt x="5" y="3"/>
                      <a:pt x="3" y="5"/>
                      <a:pt x="3" y="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1"/>
                      <a:pt x="5" y="63"/>
                      <a:pt x="7" y="63"/>
                    </a:cubicBezTo>
                    <a:cubicBezTo>
                      <a:pt x="10" y="63"/>
                      <a:pt x="12" y="61"/>
                      <a:pt x="12" y="5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5"/>
                      <a:pt x="10" y="3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ïšľídè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EBB42EE1-D80D-4E56-9652-845F8E0DA31C}"/>
                  </a:ext>
                </a:extLst>
              </p:cNvPr>
              <p:cNvSpPr/>
              <p:nvPr/>
            </p:nvSpPr>
            <p:spPr bwMode="auto">
              <a:xfrm>
                <a:off x="4651064" y="4636957"/>
                <a:ext cx="52356" cy="134856"/>
              </a:xfrm>
              <a:custGeom>
                <a:avLst/>
                <a:gdLst>
                  <a:gd name="T0" fmla="*/ 7 w 14"/>
                  <a:gd name="T1" fmla="*/ 36 h 36"/>
                  <a:gd name="T2" fmla="*/ 0 w 14"/>
                  <a:gd name="T3" fmla="*/ 28 h 36"/>
                  <a:gd name="T4" fmla="*/ 0 w 14"/>
                  <a:gd name="T5" fmla="*/ 7 h 36"/>
                  <a:gd name="T6" fmla="*/ 7 w 14"/>
                  <a:gd name="T7" fmla="*/ 0 h 36"/>
                  <a:gd name="T8" fmla="*/ 14 w 14"/>
                  <a:gd name="T9" fmla="*/ 7 h 36"/>
                  <a:gd name="T10" fmla="*/ 14 w 14"/>
                  <a:gd name="T11" fmla="*/ 28 h 36"/>
                  <a:gd name="T12" fmla="*/ 7 w 14"/>
                  <a:gd name="T13" fmla="*/ 36 h 36"/>
                  <a:gd name="T14" fmla="*/ 7 w 14"/>
                  <a:gd name="T15" fmla="*/ 3 h 36"/>
                  <a:gd name="T16" fmla="*/ 3 w 14"/>
                  <a:gd name="T17" fmla="*/ 7 h 36"/>
                  <a:gd name="T18" fmla="*/ 3 w 14"/>
                  <a:gd name="T19" fmla="*/ 28 h 36"/>
                  <a:gd name="T20" fmla="*/ 7 w 14"/>
                  <a:gd name="T21" fmla="*/ 33 h 36"/>
                  <a:gd name="T22" fmla="*/ 11 w 14"/>
                  <a:gd name="T23" fmla="*/ 28 h 36"/>
                  <a:gd name="T24" fmla="*/ 11 w 14"/>
                  <a:gd name="T25" fmla="*/ 7 h 36"/>
                  <a:gd name="T26" fmla="*/ 7 w 14"/>
                  <a:gd name="T27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36">
                    <a:moveTo>
                      <a:pt x="7" y="36"/>
                    </a:moveTo>
                    <a:cubicBezTo>
                      <a:pt x="3" y="36"/>
                      <a:pt x="0" y="32"/>
                      <a:pt x="0" y="2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32"/>
                      <a:pt x="11" y="36"/>
                      <a:pt x="7" y="36"/>
                    </a:cubicBezTo>
                    <a:close/>
                    <a:moveTo>
                      <a:pt x="7" y="3"/>
                    </a:moveTo>
                    <a:cubicBezTo>
                      <a:pt x="5" y="3"/>
                      <a:pt x="3" y="5"/>
                      <a:pt x="3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31"/>
                      <a:pt x="5" y="33"/>
                      <a:pt x="7" y="33"/>
                    </a:cubicBezTo>
                    <a:cubicBezTo>
                      <a:pt x="9" y="33"/>
                      <a:pt x="11" y="31"/>
                      <a:pt x="11" y="2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5"/>
                      <a:pt x="9" y="3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ïṥḷïḓ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EF059C23-73DA-4BE8-A783-518142252AAB}"/>
                  </a:ext>
                </a:extLst>
              </p:cNvPr>
              <p:cNvSpPr/>
              <p:nvPr/>
            </p:nvSpPr>
            <p:spPr bwMode="auto">
              <a:xfrm>
                <a:off x="4651064" y="4359311"/>
                <a:ext cx="285578" cy="118991"/>
              </a:xfrm>
              <a:custGeom>
                <a:avLst/>
                <a:gdLst>
                  <a:gd name="T0" fmla="*/ 2 w 180"/>
                  <a:gd name="T1" fmla="*/ 75 h 75"/>
                  <a:gd name="T2" fmla="*/ 0 w 180"/>
                  <a:gd name="T3" fmla="*/ 68 h 75"/>
                  <a:gd name="T4" fmla="*/ 97 w 180"/>
                  <a:gd name="T5" fmla="*/ 19 h 75"/>
                  <a:gd name="T6" fmla="*/ 114 w 180"/>
                  <a:gd name="T7" fmla="*/ 42 h 75"/>
                  <a:gd name="T8" fmla="*/ 159 w 180"/>
                  <a:gd name="T9" fmla="*/ 7 h 75"/>
                  <a:gd name="T10" fmla="*/ 152 w 180"/>
                  <a:gd name="T11" fmla="*/ 7 h 75"/>
                  <a:gd name="T12" fmla="*/ 152 w 180"/>
                  <a:gd name="T13" fmla="*/ 0 h 75"/>
                  <a:gd name="T14" fmla="*/ 180 w 180"/>
                  <a:gd name="T15" fmla="*/ 0 h 75"/>
                  <a:gd name="T16" fmla="*/ 112 w 180"/>
                  <a:gd name="T17" fmla="*/ 52 h 75"/>
                  <a:gd name="T18" fmla="*/ 95 w 180"/>
                  <a:gd name="T19" fmla="*/ 28 h 75"/>
                  <a:gd name="T20" fmla="*/ 2 w 180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0" h="75">
                    <a:moveTo>
                      <a:pt x="2" y="75"/>
                    </a:moveTo>
                    <a:lnTo>
                      <a:pt x="0" y="68"/>
                    </a:lnTo>
                    <a:lnTo>
                      <a:pt x="97" y="19"/>
                    </a:lnTo>
                    <a:lnTo>
                      <a:pt x="114" y="42"/>
                    </a:lnTo>
                    <a:lnTo>
                      <a:pt x="159" y="7"/>
                    </a:lnTo>
                    <a:lnTo>
                      <a:pt x="152" y="7"/>
                    </a:lnTo>
                    <a:lnTo>
                      <a:pt x="152" y="0"/>
                    </a:lnTo>
                    <a:lnTo>
                      <a:pt x="180" y="0"/>
                    </a:lnTo>
                    <a:lnTo>
                      <a:pt x="112" y="52"/>
                    </a:lnTo>
                    <a:lnTo>
                      <a:pt x="95" y="28"/>
                    </a:lnTo>
                    <a:lnTo>
                      <a:pt x="2" y="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ṡlíḓe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8E07E8CE-D17C-4300-96A3-84A6AC0F13F4}"/>
                  </a:ext>
                </a:extLst>
              </p:cNvPr>
              <p:cNvSpPr/>
              <p:nvPr/>
            </p:nvSpPr>
            <p:spPr bwMode="auto">
              <a:xfrm>
                <a:off x="4906498" y="4362484"/>
                <a:ext cx="23799" cy="30144"/>
              </a:xfrm>
              <a:custGeom>
                <a:avLst/>
                <a:gdLst>
                  <a:gd name="T0" fmla="*/ 8 w 15"/>
                  <a:gd name="T1" fmla="*/ 19 h 19"/>
                  <a:gd name="T2" fmla="*/ 0 w 15"/>
                  <a:gd name="T3" fmla="*/ 17 h 19"/>
                  <a:gd name="T4" fmla="*/ 8 w 15"/>
                  <a:gd name="T5" fmla="*/ 0 h 19"/>
                  <a:gd name="T6" fmla="*/ 15 w 15"/>
                  <a:gd name="T7" fmla="*/ 2 h 19"/>
                  <a:gd name="T8" fmla="*/ 8 w 15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9">
                    <a:moveTo>
                      <a:pt x="8" y="19"/>
                    </a:moveTo>
                    <a:lnTo>
                      <a:pt x="0" y="17"/>
                    </a:lnTo>
                    <a:lnTo>
                      <a:pt x="8" y="0"/>
                    </a:lnTo>
                    <a:lnTo>
                      <a:pt x="15" y="2"/>
                    </a:lnTo>
                    <a:lnTo>
                      <a:pt x="8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2" name="îşlíḑe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10912DA1-D00B-43C4-BC07-B68990DED363}"/>
                </a:ext>
              </a:extLst>
            </p:cNvPr>
            <p:cNvGrpSpPr/>
            <p:nvPr/>
          </p:nvGrpSpPr>
          <p:grpSpPr>
            <a:xfrm>
              <a:off x="3835973" y="2208213"/>
              <a:ext cx="490243" cy="463271"/>
              <a:chOff x="5607752" y="3426422"/>
              <a:chExt cx="490243" cy="463271"/>
            </a:xfrm>
            <a:grpFill/>
          </p:grpSpPr>
          <p:sp>
            <p:nvSpPr>
              <p:cNvPr id="88" name="íṥľïḋè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CDFB59D5-3CB0-4CDC-AC31-2D2BFC1B4E8A}"/>
                  </a:ext>
                </a:extLst>
              </p:cNvPr>
              <p:cNvSpPr/>
              <p:nvPr/>
            </p:nvSpPr>
            <p:spPr bwMode="auto">
              <a:xfrm>
                <a:off x="5607752" y="3426422"/>
                <a:ext cx="490243" cy="463271"/>
              </a:xfrm>
              <a:custGeom>
                <a:avLst/>
                <a:gdLst>
                  <a:gd name="T0" fmla="*/ 86 w 130"/>
                  <a:gd name="T1" fmla="*/ 123 h 123"/>
                  <a:gd name="T2" fmla="*/ 0 w 130"/>
                  <a:gd name="T3" fmla="*/ 102 h 123"/>
                  <a:gd name="T4" fmla="*/ 3 w 130"/>
                  <a:gd name="T5" fmla="*/ 100 h 123"/>
                  <a:gd name="T6" fmla="*/ 54 w 130"/>
                  <a:gd name="T7" fmla="*/ 1 h 123"/>
                  <a:gd name="T8" fmla="*/ 54 w 130"/>
                  <a:gd name="T9" fmla="*/ 0 h 123"/>
                  <a:gd name="T10" fmla="*/ 130 w 130"/>
                  <a:gd name="T11" fmla="*/ 18 h 123"/>
                  <a:gd name="T12" fmla="*/ 130 w 130"/>
                  <a:gd name="T13" fmla="*/ 20 h 123"/>
                  <a:gd name="T14" fmla="*/ 86 w 130"/>
                  <a:gd name="T15" fmla="*/ 123 h 123"/>
                  <a:gd name="T16" fmla="*/ 7 w 130"/>
                  <a:gd name="T17" fmla="*/ 101 h 123"/>
                  <a:gd name="T18" fmla="*/ 86 w 130"/>
                  <a:gd name="T19" fmla="*/ 120 h 123"/>
                  <a:gd name="T20" fmla="*/ 127 w 130"/>
                  <a:gd name="T21" fmla="*/ 20 h 123"/>
                  <a:gd name="T22" fmla="*/ 56 w 130"/>
                  <a:gd name="T23" fmla="*/ 4 h 123"/>
                  <a:gd name="T24" fmla="*/ 7 w 130"/>
                  <a:gd name="T25" fmla="*/ 101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" h="123">
                    <a:moveTo>
                      <a:pt x="86" y="123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3" y="100"/>
                      <a:pt x="3" y="100"/>
                      <a:pt x="3" y="100"/>
                    </a:cubicBezTo>
                    <a:cubicBezTo>
                      <a:pt x="28" y="85"/>
                      <a:pt x="53" y="2"/>
                      <a:pt x="54" y="1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0" y="20"/>
                      <a:pt x="130" y="20"/>
                      <a:pt x="130" y="20"/>
                    </a:cubicBezTo>
                    <a:cubicBezTo>
                      <a:pt x="117" y="108"/>
                      <a:pt x="88" y="122"/>
                      <a:pt x="86" y="123"/>
                    </a:cubicBezTo>
                    <a:close/>
                    <a:moveTo>
                      <a:pt x="7" y="101"/>
                    </a:moveTo>
                    <a:cubicBezTo>
                      <a:pt x="86" y="120"/>
                      <a:pt x="86" y="120"/>
                      <a:pt x="86" y="120"/>
                    </a:cubicBezTo>
                    <a:cubicBezTo>
                      <a:pt x="89" y="117"/>
                      <a:pt x="115" y="100"/>
                      <a:pt x="127" y="20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14"/>
                      <a:pt x="30" y="82"/>
                      <a:pt x="7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íš1îḑè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89CDF9E6-F0A7-44B5-972A-EF2F4CA486A0}"/>
                  </a:ext>
                </a:extLst>
              </p:cNvPr>
              <p:cNvSpPr/>
              <p:nvPr/>
            </p:nvSpPr>
            <p:spPr bwMode="auto">
              <a:xfrm>
                <a:off x="5829869" y="3516854"/>
                <a:ext cx="193559" cy="57115"/>
              </a:xfrm>
              <a:custGeom>
                <a:avLst/>
                <a:gdLst>
                  <a:gd name="T0" fmla="*/ 122 w 122"/>
                  <a:gd name="T1" fmla="*/ 36 h 36"/>
                  <a:gd name="T2" fmla="*/ 0 w 122"/>
                  <a:gd name="T3" fmla="*/ 7 h 36"/>
                  <a:gd name="T4" fmla="*/ 3 w 122"/>
                  <a:gd name="T5" fmla="*/ 0 h 36"/>
                  <a:gd name="T6" fmla="*/ 122 w 122"/>
                  <a:gd name="T7" fmla="*/ 29 h 36"/>
                  <a:gd name="T8" fmla="*/ 122 w 122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36">
                    <a:moveTo>
                      <a:pt x="122" y="36"/>
                    </a:moveTo>
                    <a:lnTo>
                      <a:pt x="0" y="7"/>
                    </a:lnTo>
                    <a:lnTo>
                      <a:pt x="3" y="0"/>
                    </a:lnTo>
                    <a:lnTo>
                      <a:pt x="122" y="29"/>
                    </a:lnTo>
                    <a:lnTo>
                      <a:pt x="122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ïšḷíḋe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C6EFD090-ADB6-47B9-A39A-21580FB7C425}"/>
                  </a:ext>
                </a:extLst>
              </p:cNvPr>
              <p:cNvSpPr/>
              <p:nvPr/>
            </p:nvSpPr>
            <p:spPr bwMode="auto">
              <a:xfrm>
                <a:off x="5823523" y="3558104"/>
                <a:ext cx="176108" cy="52355"/>
              </a:xfrm>
              <a:custGeom>
                <a:avLst/>
                <a:gdLst>
                  <a:gd name="T0" fmla="*/ 111 w 111"/>
                  <a:gd name="T1" fmla="*/ 33 h 33"/>
                  <a:gd name="T2" fmla="*/ 0 w 111"/>
                  <a:gd name="T3" fmla="*/ 7 h 33"/>
                  <a:gd name="T4" fmla="*/ 0 w 111"/>
                  <a:gd name="T5" fmla="*/ 0 h 33"/>
                  <a:gd name="T6" fmla="*/ 111 w 111"/>
                  <a:gd name="T7" fmla="*/ 26 h 33"/>
                  <a:gd name="T8" fmla="*/ 111 w 111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33">
                    <a:moveTo>
                      <a:pt x="111" y="33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111" y="26"/>
                    </a:lnTo>
                    <a:lnTo>
                      <a:pt x="111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ṩ1ídè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98D231D3-D49F-4AFA-B95C-37B115A54E5A}"/>
                  </a:ext>
                </a:extLst>
              </p:cNvPr>
              <p:cNvSpPr/>
              <p:nvPr/>
            </p:nvSpPr>
            <p:spPr bwMode="auto">
              <a:xfrm>
                <a:off x="5812417" y="3604115"/>
                <a:ext cx="176108" cy="52355"/>
              </a:xfrm>
              <a:custGeom>
                <a:avLst/>
                <a:gdLst>
                  <a:gd name="T0" fmla="*/ 111 w 111"/>
                  <a:gd name="T1" fmla="*/ 33 h 33"/>
                  <a:gd name="T2" fmla="*/ 0 w 111"/>
                  <a:gd name="T3" fmla="*/ 7 h 33"/>
                  <a:gd name="T4" fmla="*/ 0 w 111"/>
                  <a:gd name="T5" fmla="*/ 0 h 33"/>
                  <a:gd name="T6" fmla="*/ 111 w 111"/>
                  <a:gd name="T7" fmla="*/ 26 h 33"/>
                  <a:gd name="T8" fmla="*/ 111 w 111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33">
                    <a:moveTo>
                      <a:pt x="111" y="33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111" y="26"/>
                    </a:lnTo>
                    <a:lnTo>
                      <a:pt x="111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ṧľíďé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5FDDBA7A-C398-4676-B0B4-567750934510}"/>
                  </a:ext>
                </a:extLst>
              </p:cNvPr>
              <p:cNvSpPr/>
              <p:nvPr/>
            </p:nvSpPr>
            <p:spPr bwMode="auto">
              <a:xfrm>
                <a:off x="5788618" y="3634259"/>
                <a:ext cx="177693" cy="52355"/>
              </a:xfrm>
              <a:custGeom>
                <a:avLst/>
                <a:gdLst>
                  <a:gd name="T0" fmla="*/ 112 w 112"/>
                  <a:gd name="T1" fmla="*/ 33 h 33"/>
                  <a:gd name="T2" fmla="*/ 0 w 112"/>
                  <a:gd name="T3" fmla="*/ 7 h 33"/>
                  <a:gd name="T4" fmla="*/ 0 w 112"/>
                  <a:gd name="T5" fmla="*/ 0 h 33"/>
                  <a:gd name="T6" fmla="*/ 112 w 112"/>
                  <a:gd name="T7" fmla="*/ 26 h 33"/>
                  <a:gd name="T8" fmla="*/ 112 w 112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33">
                    <a:moveTo>
                      <a:pt x="112" y="33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112" y="26"/>
                    </a:lnTo>
                    <a:lnTo>
                      <a:pt x="112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íšļîḑé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30C5E24C-6742-43B5-BA3D-A869F4013834}"/>
                  </a:ext>
                </a:extLst>
              </p:cNvPr>
              <p:cNvSpPr/>
              <p:nvPr/>
            </p:nvSpPr>
            <p:spPr bwMode="auto">
              <a:xfrm>
                <a:off x="5769579" y="3675509"/>
                <a:ext cx="180866" cy="52355"/>
              </a:xfrm>
              <a:custGeom>
                <a:avLst/>
                <a:gdLst>
                  <a:gd name="T0" fmla="*/ 112 w 114"/>
                  <a:gd name="T1" fmla="*/ 33 h 33"/>
                  <a:gd name="T2" fmla="*/ 0 w 114"/>
                  <a:gd name="T3" fmla="*/ 7 h 33"/>
                  <a:gd name="T4" fmla="*/ 3 w 114"/>
                  <a:gd name="T5" fmla="*/ 0 h 33"/>
                  <a:gd name="T6" fmla="*/ 114 w 114"/>
                  <a:gd name="T7" fmla="*/ 28 h 33"/>
                  <a:gd name="T8" fmla="*/ 112 w 114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33">
                    <a:moveTo>
                      <a:pt x="112" y="33"/>
                    </a:moveTo>
                    <a:lnTo>
                      <a:pt x="0" y="7"/>
                    </a:lnTo>
                    <a:lnTo>
                      <a:pt x="3" y="0"/>
                    </a:lnTo>
                    <a:lnTo>
                      <a:pt x="114" y="28"/>
                    </a:lnTo>
                    <a:lnTo>
                      <a:pt x="112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şḻide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C0B490C0-63D0-4E37-AD35-5C3847E8C5AA}"/>
                  </a:ext>
                </a:extLst>
              </p:cNvPr>
              <p:cNvSpPr/>
              <p:nvPr/>
            </p:nvSpPr>
            <p:spPr bwMode="auto">
              <a:xfrm>
                <a:off x="5980591" y="3434354"/>
                <a:ext cx="76154" cy="90433"/>
              </a:xfrm>
              <a:custGeom>
                <a:avLst/>
                <a:gdLst>
                  <a:gd name="T0" fmla="*/ 0 w 48"/>
                  <a:gd name="T1" fmla="*/ 38 h 57"/>
                  <a:gd name="T2" fmla="*/ 29 w 48"/>
                  <a:gd name="T3" fmla="*/ 0 h 57"/>
                  <a:gd name="T4" fmla="*/ 48 w 48"/>
                  <a:gd name="T5" fmla="*/ 12 h 57"/>
                  <a:gd name="T6" fmla="*/ 12 w 48"/>
                  <a:gd name="T7" fmla="*/ 57 h 57"/>
                  <a:gd name="T8" fmla="*/ 0 w 48"/>
                  <a:gd name="T9" fmla="*/ 3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7">
                    <a:moveTo>
                      <a:pt x="0" y="38"/>
                    </a:moveTo>
                    <a:lnTo>
                      <a:pt x="29" y="0"/>
                    </a:lnTo>
                    <a:lnTo>
                      <a:pt x="48" y="12"/>
                    </a:lnTo>
                    <a:lnTo>
                      <a:pt x="12" y="57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şļíḋ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0CF9B8C6-38AF-42E0-8718-8F00B8E69A17}"/>
                  </a:ext>
                </a:extLst>
              </p:cNvPr>
              <p:cNvSpPr/>
              <p:nvPr/>
            </p:nvSpPr>
            <p:spPr bwMode="auto">
              <a:xfrm>
                <a:off x="5974244" y="3426422"/>
                <a:ext cx="93606" cy="106298"/>
              </a:xfrm>
              <a:custGeom>
                <a:avLst/>
                <a:gdLst>
                  <a:gd name="T0" fmla="*/ 14 w 59"/>
                  <a:gd name="T1" fmla="*/ 67 h 67"/>
                  <a:gd name="T2" fmla="*/ 0 w 59"/>
                  <a:gd name="T3" fmla="*/ 43 h 67"/>
                  <a:gd name="T4" fmla="*/ 33 w 59"/>
                  <a:gd name="T5" fmla="*/ 0 h 67"/>
                  <a:gd name="T6" fmla="*/ 59 w 59"/>
                  <a:gd name="T7" fmla="*/ 15 h 67"/>
                  <a:gd name="T8" fmla="*/ 14 w 59"/>
                  <a:gd name="T9" fmla="*/ 67 h 67"/>
                  <a:gd name="T10" fmla="*/ 9 w 59"/>
                  <a:gd name="T11" fmla="*/ 45 h 67"/>
                  <a:gd name="T12" fmla="*/ 16 w 59"/>
                  <a:gd name="T13" fmla="*/ 55 h 67"/>
                  <a:gd name="T14" fmla="*/ 47 w 59"/>
                  <a:gd name="T15" fmla="*/ 17 h 67"/>
                  <a:gd name="T16" fmla="*/ 35 w 59"/>
                  <a:gd name="T17" fmla="*/ 10 h 67"/>
                  <a:gd name="T18" fmla="*/ 9 w 59"/>
                  <a:gd name="T19" fmla="*/ 4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67">
                    <a:moveTo>
                      <a:pt x="14" y="67"/>
                    </a:moveTo>
                    <a:lnTo>
                      <a:pt x="0" y="43"/>
                    </a:lnTo>
                    <a:lnTo>
                      <a:pt x="33" y="0"/>
                    </a:lnTo>
                    <a:lnTo>
                      <a:pt x="59" y="15"/>
                    </a:lnTo>
                    <a:lnTo>
                      <a:pt x="14" y="67"/>
                    </a:lnTo>
                    <a:close/>
                    <a:moveTo>
                      <a:pt x="9" y="45"/>
                    </a:moveTo>
                    <a:lnTo>
                      <a:pt x="16" y="55"/>
                    </a:lnTo>
                    <a:lnTo>
                      <a:pt x="47" y="17"/>
                    </a:lnTo>
                    <a:lnTo>
                      <a:pt x="35" y="10"/>
                    </a:lnTo>
                    <a:lnTo>
                      <a:pt x="9" y="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3" name="ïṣḷiḍe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E46DE9A3-18EF-4866-8C49-F49DD9622747}"/>
                </a:ext>
              </a:extLst>
            </p:cNvPr>
            <p:cNvGrpSpPr/>
            <p:nvPr/>
          </p:nvGrpSpPr>
          <p:grpSpPr>
            <a:xfrm>
              <a:off x="4009701" y="3982239"/>
              <a:ext cx="547357" cy="255434"/>
              <a:chOff x="5057221" y="3151948"/>
              <a:chExt cx="547357" cy="255434"/>
            </a:xfrm>
            <a:grpFill/>
          </p:grpSpPr>
          <p:sp>
            <p:nvSpPr>
              <p:cNvPr id="83" name="ïşḷíḋè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042BD3EB-48ED-414C-A1A6-C20FB3FC324B}"/>
                  </a:ext>
                </a:extLst>
              </p:cNvPr>
              <p:cNvSpPr/>
              <p:nvPr/>
            </p:nvSpPr>
            <p:spPr bwMode="auto">
              <a:xfrm>
                <a:off x="5220634" y="3151948"/>
                <a:ext cx="383944" cy="255434"/>
              </a:xfrm>
              <a:custGeom>
                <a:avLst/>
                <a:gdLst>
                  <a:gd name="T0" fmla="*/ 53 w 102"/>
                  <a:gd name="T1" fmla="*/ 68 h 68"/>
                  <a:gd name="T2" fmla="*/ 53 w 102"/>
                  <a:gd name="T3" fmla="*/ 68 h 68"/>
                  <a:gd name="T4" fmla="*/ 19 w 102"/>
                  <a:gd name="T5" fmla="*/ 67 h 68"/>
                  <a:gd name="T6" fmla="*/ 6 w 102"/>
                  <a:gd name="T7" fmla="*/ 4 h 68"/>
                  <a:gd name="T8" fmla="*/ 6 w 102"/>
                  <a:gd name="T9" fmla="*/ 3 h 68"/>
                  <a:gd name="T10" fmla="*/ 11 w 102"/>
                  <a:gd name="T11" fmla="*/ 2 h 68"/>
                  <a:gd name="T12" fmla="*/ 62 w 102"/>
                  <a:gd name="T13" fmla="*/ 0 h 68"/>
                  <a:gd name="T14" fmla="*/ 89 w 102"/>
                  <a:gd name="T15" fmla="*/ 3 h 68"/>
                  <a:gd name="T16" fmla="*/ 94 w 102"/>
                  <a:gd name="T17" fmla="*/ 66 h 68"/>
                  <a:gd name="T18" fmla="*/ 94 w 102"/>
                  <a:gd name="T19" fmla="*/ 67 h 68"/>
                  <a:gd name="T20" fmla="*/ 93 w 102"/>
                  <a:gd name="T21" fmla="*/ 67 h 68"/>
                  <a:gd name="T22" fmla="*/ 53 w 102"/>
                  <a:gd name="T23" fmla="*/ 68 h 68"/>
                  <a:gd name="T24" fmla="*/ 9 w 102"/>
                  <a:gd name="T25" fmla="*/ 6 h 68"/>
                  <a:gd name="T26" fmla="*/ 19 w 102"/>
                  <a:gd name="T27" fmla="*/ 64 h 68"/>
                  <a:gd name="T28" fmla="*/ 53 w 102"/>
                  <a:gd name="T29" fmla="*/ 65 h 68"/>
                  <a:gd name="T30" fmla="*/ 91 w 102"/>
                  <a:gd name="T31" fmla="*/ 64 h 68"/>
                  <a:gd name="T32" fmla="*/ 88 w 102"/>
                  <a:gd name="T33" fmla="*/ 6 h 68"/>
                  <a:gd name="T34" fmla="*/ 62 w 102"/>
                  <a:gd name="T35" fmla="*/ 3 h 68"/>
                  <a:gd name="T36" fmla="*/ 12 w 102"/>
                  <a:gd name="T37" fmla="*/ 5 h 68"/>
                  <a:gd name="T38" fmla="*/ 9 w 102"/>
                  <a:gd name="T39" fmla="*/ 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2" h="68">
                    <a:moveTo>
                      <a:pt x="53" y="68"/>
                    </a:moveTo>
                    <a:cubicBezTo>
                      <a:pt x="53" y="68"/>
                      <a:pt x="53" y="68"/>
                      <a:pt x="53" y="68"/>
                    </a:cubicBezTo>
                    <a:cubicBezTo>
                      <a:pt x="36" y="68"/>
                      <a:pt x="25" y="67"/>
                      <a:pt x="19" y="67"/>
                    </a:cubicBezTo>
                    <a:cubicBezTo>
                      <a:pt x="0" y="64"/>
                      <a:pt x="5" y="10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20" y="2"/>
                      <a:pt x="43" y="0"/>
                      <a:pt x="62" y="0"/>
                    </a:cubicBezTo>
                    <a:cubicBezTo>
                      <a:pt x="76" y="0"/>
                      <a:pt x="85" y="1"/>
                      <a:pt x="89" y="3"/>
                    </a:cubicBezTo>
                    <a:cubicBezTo>
                      <a:pt x="102" y="10"/>
                      <a:pt x="95" y="60"/>
                      <a:pt x="94" y="66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93" y="67"/>
                      <a:pt x="93" y="67"/>
                      <a:pt x="93" y="67"/>
                    </a:cubicBezTo>
                    <a:cubicBezTo>
                      <a:pt x="93" y="67"/>
                      <a:pt x="72" y="68"/>
                      <a:pt x="53" y="68"/>
                    </a:cubicBezTo>
                    <a:close/>
                    <a:moveTo>
                      <a:pt x="9" y="6"/>
                    </a:moveTo>
                    <a:cubicBezTo>
                      <a:pt x="7" y="22"/>
                      <a:pt x="6" y="62"/>
                      <a:pt x="19" y="64"/>
                    </a:cubicBezTo>
                    <a:cubicBezTo>
                      <a:pt x="25" y="64"/>
                      <a:pt x="37" y="65"/>
                      <a:pt x="53" y="65"/>
                    </a:cubicBezTo>
                    <a:cubicBezTo>
                      <a:pt x="70" y="65"/>
                      <a:pt x="87" y="64"/>
                      <a:pt x="91" y="64"/>
                    </a:cubicBezTo>
                    <a:cubicBezTo>
                      <a:pt x="93" y="48"/>
                      <a:pt x="96" y="10"/>
                      <a:pt x="88" y="6"/>
                    </a:cubicBezTo>
                    <a:cubicBezTo>
                      <a:pt x="85" y="4"/>
                      <a:pt x="79" y="3"/>
                      <a:pt x="62" y="3"/>
                    </a:cubicBezTo>
                    <a:cubicBezTo>
                      <a:pt x="43" y="3"/>
                      <a:pt x="20" y="5"/>
                      <a:pt x="12" y="5"/>
                    </a:cubicBezTo>
                    <a:lnTo>
                      <a:pt x="9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íşḻiḑ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39DB261C-1B38-403F-8BBE-B50C5D441171}"/>
                  </a:ext>
                </a:extLst>
              </p:cNvPr>
              <p:cNvSpPr/>
              <p:nvPr/>
            </p:nvSpPr>
            <p:spPr bwMode="auto">
              <a:xfrm>
                <a:off x="5242846" y="3164641"/>
                <a:ext cx="312550" cy="123751"/>
              </a:xfrm>
              <a:custGeom>
                <a:avLst/>
                <a:gdLst>
                  <a:gd name="T0" fmla="*/ 46 w 83"/>
                  <a:gd name="T1" fmla="*/ 33 h 33"/>
                  <a:gd name="T2" fmla="*/ 44 w 83"/>
                  <a:gd name="T3" fmla="*/ 32 h 33"/>
                  <a:gd name="T4" fmla="*/ 0 w 83"/>
                  <a:gd name="T5" fmla="*/ 2 h 33"/>
                  <a:gd name="T6" fmla="*/ 2 w 83"/>
                  <a:gd name="T7" fmla="*/ 0 h 33"/>
                  <a:gd name="T8" fmla="*/ 45 w 83"/>
                  <a:gd name="T9" fmla="*/ 30 h 33"/>
                  <a:gd name="T10" fmla="*/ 81 w 83"/>
                  <a:gd name="T11" fmla="*/ 0 h 33"/>
                  <a:gd name="T12" fmla="*/ 83 w 83"/>
                  <a:gd name="T13" fmla="*/ 2 h 33"/>
                  <a:gd name="T14" fmla="*/ 46 w 83"/>
                  <a:gd name="T1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33">
                    <a:moveTo>
                      <a:pt x="46" y="33"/>
                    </a:moveTo>
                    <a:cubicBezTo>
                      <a:pt x="45" y="33"/>
                      <a:pt x="45" y="33"/>
                      <a:pt x="44" y="32"/>
                    </a:cubicBezTo>
                    <a:cubicBezTo>
                      <a:pt x="36" y="29"/>
                      <a:pt x="2" y="3"/>
                      <a:pt x="0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7" y="26"/>
                      <a:pt x="45" y="30"/>
                    </a:cubicBezTo>
                    <a:cubicBezTo>
                      <a:pt x="50" y="32"/>
                      <a:pt x="69" y="14"/>
                      <a:pt x="81" y="0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79" y="8"/>
                      <a:pt x="56" y="33"/>
                      <a:pt x="46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ṥľíḍè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4A6DB630-14A2-4C93-A2A5-DB3034535F81}"/>
                  </a:ext>
                </a:extLst>
              </p:cNvPr>
              <p:cNvSpPr/>
              <p:nvPr/>
            </p:nvSpPr>
            <p:spPr bwMode="auto">
              <a:xfrm>
                <a:off x="5100057" y="3220170"/>
                <a:ext cx="93606" cy="1110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ïṧļiḓé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385EE279-ED0B-4289-AA58-89CCCEB5B026}"/>
                  </a:ext>
                </a:extLst>
              </p:cNvPr>
              <p:cNvSpPr/>
              <p:nvPr/>
            </p:nvSpPr>
            <p:spPr bwMode="auto">
              <a:xfrm>
                <a:off x="5111163" y="3332815"/>
                <a:ext cx="98366" cy="1110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śļíḑe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6146D2B7-F4F9-4967-8555-80CF732E8795}"/>
                  </a:ext>
                </a:extLst>
              </p:cNvPr>
              <p:cNvSpPr/>
              <p:nvPr/>
            </p:nvSpPr>
            <p:spPr bwMode="auto">
              <a:xfrm>
                <a:off x="5057221" y="3277286"/>
                <a:ext cx="136443" cy="1110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4" name="íŝlïḍe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D933552E-1D1A-456C-8ACE-F085EA33DB1D}"/>
                </a:ext>
              </a:extLst>
            </p:cNvPr>
            <p:cNvGrpSpPr/>
            <p:nvPr/>
          </p:nvGrpSpPr>
          <p:grpSpPr>
            <a:xfrm>
              <a:off x="3859160" y="4537310"/>
              <a:ext cx="325243" cy="337935"/>
              <a:chOff x="5125442" y="3615221"/>
              <a:chExt cx="325243" cy="337935"/>
            </a:xfrm>
            <a:grpFill/>
          </p:grpSpPr>
          <p:sp>
            <p:nvSpPr>
              <p:cNvPr id="79" name="íṩḷîḍ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85A59463-5719-49BA-BDD3-FFBDE0B6F033}"/>
                  </a:ext>
                </a:extLst>
              </p:cNvPr>
              <p:cNvSpPr/>
              <p:nvPr/>
            </p:nvSpPr>
            <p:spPr bwMode="auto">
              <a:xfrm>
                <a:off x="5204769" y="3615221"/>
                <a:ext cx="166588" cy="165001"/>
              </a:xfrm>
              <a:custGeom>
                <a:avLst/>
                <a:gdLst>
                  <a:gd name="T0" fmla="*/ 22 w 44"/>
                  <a:gd name="T1" fmla="*/ 44 h 44"/>
                  <a:gd name="T2" fmla="*/ 0 w 44"/>
                  <a:gd name="T3" fmla="*/ 22 h 44"/>
                  <a:gd name="T4" fmla="*/ 22 w 44"/>
                  <a:gd name="T5" fmla="*/ 0 h 44"/>
                  <a:gd name="T6" fmla="*/ 44 w 44"/>
                  <a:gd name="T7" fmla="*/ 22 h 44"/>
                  <a:gd name="T8" fmla="*/ 22 w 44"/>
                  <a:gd name="T9" fmla="*/ 44 h 44"/>
                  <a:gd name="T10" fmla="*/ 22 w 44"/>
                  <a:gd name="T11" fmla="*/ 3 h 44"/>
                  <a:gd name="T12" fmla="*/ 3 w 44"/>
                  <a:gd name="T13" fmla="*/ 22 h 44"/>
                  <a:gd name="T14" fmla="*/ 22 w 44"/>
                  <a:gd name="T15" fmla="*/ 41 h 44"/>
                  <a:gd name="T16" fmla="*/ 41 w 44"/>
                  <a:gd name="T17" fmla="*/ 22 h 44"/>
                  <a:gd name="T18" fmla="*/ 22 w 44"/>
                  <a:gd name="T19" fmla="*/ 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22" y="44"/>
                    </a:moveTo>
                    <a:cubicBezTo>
                      <a:pt x="10" y="44"/>
                      <a:pt x="0" y="34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34" y="0"/>
                      <a:pt x="44" y="10"/>
                      <a:pt x="44" y="22"/>
                    </a:cubicBezTo>
                    <a:cubicBezTo>
                      <a:pt x="44" y="34"/>
                      <a:pt x="34" y="44"/>
                      <a:pt x="22" y="44"/>
                    </a:cubicBezTo>
                    <a:close/>
                    <a:moveTo>
                      <a:pt x="22" y="3"/>
                    </a:moveTo>
                    <a:cubicBezTo>
                      <a:pt x="11" y="3"/>
                      <a:pt x="3" y="12"/>
                      <a:pt x="3" y="22"/>
                    </a:cubicBezTo>
                    <a:cubicBezTo>
                      <a:pt x="3" y="33"/>
                      <a:pt x="11" y="41"/>
                      <a:pt x="22" y="41"/>
                    </a:cubicBezTo>
                    <a:cubicBezTo>
                      <a:pt x="32" y="41"/>
                      <a:pt x="41" y="33"/>
                      <a:pt x="41" y="22"/>
                    </a:cubicBezTo>
                    <a:cubicBezTo>
                      <a:pt x="41" y="12"/>
                      <a:pt x="32" y="3"/>
                      <a:pt x="22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ṣḻiďé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C84B7184-4FE6-40C2-9A7C-2AEBA0CE59C3}"/>
                  </a:ext>
                </a:extLst>
              </p:cNvPr>
              <p:cNvSpPr/>
              <p:nvPr/>
            </p:nvSpPr>
            <p:spPr bwMode="auto">
              <a:xfrm>
                <a:off x="5125442" y="3783394"/>
                <a:ext cx="325243" cy="169760"/>
              </a:xfrm>
              <a:custGeom>
                <a:avLst/>
                <a:gdLst>
                  <a:gd name="T0" fmla="*/ 86 w 86"/>
                  <a:gd name="T1" fmla="*/ 45 h 45"/>
                  <a:gd name="T2" fmla="*/ 0 w 86"/>
                  <a:gd name="T3" fmla="*/ 45 h 45"/>
                  <a:gd name="T4" fmla="*/ 0 w 86"/>
                  <a:gd name="T5" fmla="*/ 44 h 45"/>
                  <a:gd name="T6" fmla="*/ 43 w 86"/>
                  <a:gd name="T7" fmla="*/ 0 h 45"/>
                  <a:gd name="T8" fmla="*/ 86 w 86"/>
                  <a:gd name="T9" fmla="*/ 44 h 45"/>
                  <a:gd name="T10" fmla="*/ 86 w 86"/>
                  <a:gd name="T11" fmla="*/ 45 h 45"/>
                  <a:gd name="T12" fmla="*/ 3 w 86"/>
                  <a:gd name="T13" fmla="*/ 42 h 45"/>
                  <a:gd name="T14" fmla="*/ 83 w 86"/>
                  <a:gd name="T15" fmla="*/ 42 h 45"/>
                  <a:gd name="T16" fmla="*/ 43 w 86"/>
                  <a:gd name="T17" fmla="*/ 3 h 45"/>
                  <a:gd name="T18" fmla="*/ 3 w 86"/>
                  <a:gd name="T19" fmla="*/ 4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45">
                    <a:moveTo>
                      <a:pt x="86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20"/>
                      <a:pt x="19" y="0"/>
                      <a:pt x="43" y="0"/>
                    </a:cubicBezTo>
                    <a:cubicBezTo>
                      <a:pt x="67" y="0"/>
                      <a:pt x="86" y="20"/>
                      <a:pt x="86" y="44"/>
                    </a:cubicBezTo>
                    <a:lnTo>
                      <a:pt x="86" y="45"/>
                    </a:lnTo>
                    <a:close/>
                    <a:moveTo>
                      <a:pt x="3" y="42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2" y="21"/>
                      <a:pt x="64" y="3"/>
                      <a:pt x="43" y="3"/>
                    </a:cubicBezTo>
                    <a:cubicBezTo>
                      <a:pt x="21" y="3"/>
                      <a:pt x="4" y="21"/>
                      <a:pt x="3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íṩḷíḑè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87EE1B5D-3950-41FA-B33A-B601726FC7C4}"/>
                  </a:ext>
                </a:extLst>
              </p:cNvPr>
              <p:cNvSpPr/>
              <p:nvPr/>
            </p:nvSpPr>
            <p:spPr bwMode="auto">
              <a:xfrm>
                <a:off x="5250779" y="3791327"/>
                <a:ext cx="71395" cy="49182"/>
              </a:xfrm>
              <a:custGeom>
                <a:avLst/>
                <a:gdLst>
                  <a:gd name="T0" fmla="*/ 10 w 19"/>
                  <a:gd name="T1" fmla="*/ 13 h 13"/>
                  <a:gd name="T2" fmla="*/ 0 w 19"/>
                  <a:gd name="T3" fmla="*/ 1 h 13"/>
                  <a:gd name="T4" fmla="*/ 3 w 19"/>
                  <a:gd name="T5" fmla="*/ 0 h 13"/>
                  <a:gd name="T6" fmla="*/ 10 w 19"/>
                  <a:gd name="T7" fmla="*/ 10 h 13"/>
                  <a:gd name="T8" fmla="*/ 16 w 19"/>
                  <a:gd name="T9" fmla="*/ 0 h 13"/>
                  <a:gd name="T10" fmla="*/ 19 w 19"/>
                  <a:gd name="T11" fmla="*/ 1 h 13"/>
                  <a:gd name="T12" fmla="*/ 10 w 19"/>
                  <a:gd name="T1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3">
                    <a:moveTo>
                      <a:pt x="10" y="13"/>
                    </a:moveTo>
                    <a:cubicBezTo>
                      <a:pt x="4" y="13"/>
                      <a:pt x="1" y="3"/>
                      <a:pt x="0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4"/>
                      <a:pt x="7" y="10"/>
                      <a:pt x="10" y="10"/>
                    </a:cubicBezTo>
                    <a:cubicBezTo>
                      <a:pt x="12" y="10"/>
                      <a:pt x="15" y="4"/>
                      <a:pt x="16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3"/>
                      <a:pt x="15" y="13"/>
                      <a:pt x="10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Sľîďé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8BF550BD-7F3B-46A4-AE00-8551D2B2486A}"/>
                  </a:ext>
                </a:extLst>
              </p:cNvPr>
              <p:cNvSpPr/>
              <p:nvPr/>
            </p:nvSpPr>
            <p:spPr bwMode="auto">
              <a:xfrm>
                <a:off x="5250779" y="3829405"/>
                <a:ext cx="79327" cy="123751"/>
              </a:xfrm>
              <a:custGeom>
                <a:avLst/>
                <a:gdLst>
                  <a:gd name="T0" fmla="*/ 21 w 21"/>
                  <a:gd name="T1" fmla="*/ 33 h 33"/>
                  <a:gd name="T2" fmla="*/ 0 w 21"/>
                  <a:gd name="T3" fmla="*/ 33 h 33"/>
                  <a:gd name="T4" fmla="*/ 0 w 21"/>
                  <a:gd name="T5" fmla="*/ 32 h 33"/>
                  <a:gd name="T6" fmla="*/ 10 w 21"/>
                  <a:gd name="T7" fmla="*/ 0 h 33"/>
                  <a:gd name="T8" fmla="*/ 21 w 21"/>
                  <a:gd name="T9" fmla="*/ 32 h 33"/>
                  <a:gd name="T10" fmla="*/ 21 w 21"/>
                  <a:gd name="T11" fmla="*/ 33 h 33"/>
                  <a:gd name="T12" fmla="*/ 3 w 21"/>
                  <a:gd name="T13" fmla="*/ 30 h 33"/>
                  <a:gd name="T14" fmla="*/ 17 w 21"/>
                  <a:gd name="T15" fmla="*/ 30 h 33"/>
                  <a:gd name="T16" fmla="*/ 10 w 21"/>
                  <a:gd name="T17" fmla="*/ 3 h 33"/>
                  <a:gd name="T18" fmla="*/ 3 w 21"/>
                  <a:gd name="T19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3">
                    <a:moveTo>
                      <a:pt x="21" y="33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" y="22"/>
                      <a:pt x="3" y="0"/>
                      <a:pt x="10" y="0"/>
                    </a:cubicBezTo>
                    <a:cubicBezTo>
                      <a:pt x="17" y="0"/>
                      <a:pt x="20" y="22"/>
                      <a:pt x="21" y="32"/>
                    </a:cubicBezTo>
                    <a:lnTo>
                      <a:pt x="21" y="33"/>
                    </a:lnTo>
                    <a:close/>
                    <a:moveTo>
                      <a:pt x="3" y="30"/>
                    </a:moveTo>
                    <a:cubicBezTo>
                      <a:pt x="17" y="30"/>
                      <a:pt x="17" y="30"/>
                      <a:pt x="17" y="30"/>
                    </a:cubicBezTo>
                    <a:cubicBezTo>
                      <a:pt x="16" y="15"/>
                      <a:pt x="12" y="3"/>
                      <a:pt x="10" y="3"/>
                    </a:cubicBezTo>
                    <a:cubicBezTo>
                      <a:pt x="7" y="3"/>
                      <a:pt x="4" y="15"/>
                      <a:pt x="3" y="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5" name="iṧļide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81A838A8-EEDC-417B-A8CF-36F636AB51BF}"/>
                </a:ext>
              </a:extLst>
            </p:cNvPr>
            <p:cNvGrpSpPr/>
            <p:nvPr/>
          </p:nvGrpSpPr>
          <p:grpSpPr>
            <a:xfrm>
              <a:off x="1682532" y="3174341"/>
              <a:ext cx="214184" cy="315721"/>
              <a:chOff x="5303135" y="5279509"/>
              <a:chExt cx="214184" cy="315721"/>
            </a:xfrm>
            <a:grpFill/>
          </p:grpSpPr>
          <p:sp>
            <p:nvSpPr>
              <p:cNvPr id="76" name="íšḻíḓ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53B96BF6-8411-4D8C-9DB3-75439FEE1FA2}"/>
                  </a:ext>
                </a:extLst>
              </p:cNvPr>
              <p:cNvSpPr/>
              <p:nvPr/>
            </p:nvSpPr>
            <p:spPr bwMode="auto">
              <a:xfrm>
                <a:off x="5303135" y="5323932"/>
                <a:ext cx="214184" cy="236395"/>
              </a:xfrm>
              <a:custGeom>
                <a:avLst/>
                <a:gdLst>
                  <a:gd name="T0" fmla="*/ 34 w 57"/>
                  <a:gd name="T1" fmla="*/ 63 h 63"/>
                  <a:gd name="T2" fmla="*/ 5 w 57"/>
                  <a:gd name="T3" fmla="*/ 54 h 63"/>
                  <a:gd name="T4" fmla="*/ 5 w 57"/>
                  <a:gd name="T5" fmla="*/ 54 h 63"/>
                  <a:gd name="T6" fmla="*/ 7 w 57"/>
                  <a:gd name="T7" fmla="*/ 45 h 63"/>
                  <a:gd name="T8" fmla="*/ 9 w 57"/>
                  <a:gd name="T9" fmla="*/ 44 h 63"/>
                  <a:gd name="T10" fmla="*/ 12 w 57"/>
                  <a:gd name="T11" fmla="*/ 44 h 63"/>
                  <a:gd name="T12" fmla="*/ 22 w 57"/>
                  <a:gd name="T13" fmla="*/ 44 h 63"/>
                  <a:gd name="T14" fmla="*/ 32 w 57"/>
                  <a:gd name="T15" fmla="*/ 43 h 63"/>
                  <a:gd name="T16" fmla="*/ 24 w 57"/>
                  <a:gd name="T17" fmla="*/ 40 h 63"/>
                  <a:gd name="T18" fmla="*/ 16 w 57"/>
                  <a:gd name="T19" fmla="*/ 38 h 63"/>
                  <a:gd name="T20" fmla="*/ 0 w 57"/>
                  <a:gd name="T21" fmla="*/ 18 h 63"/>
                  <a:gd name="T22" fmla="*/ 22 w 57"/>
                  <a:gd name="T23" fmla="*/ 0 h 63"/>
                  <a:gd name="T24" fmla="*/ 50 w 57"/>
                  <a:gd name="T25" fmla="*/ 9 h 63"/>
                  <a:gd name="T26" fmla="*/ 50 w 57"/>
                  <a:gd name="T27" fmla="*/ 10 h 63"/>
                  <a:gd name="T28" fmla="*/ 50 w 57"/>
                  <a:gd name="T29" fmla="*/ 23 h 63"/>
                  <a:gd name="T30" fmla="*/ 47 w 57"/>
                  <a:gd name="T31" fmla="*/ 23 h 63"/>
                  <a:gd name="T32" fmla="*/ 47 w 57"/>
                  <a:gd name="T33" fmla="*/ 23 h 63"/>
                  <a:gd name="T34" fmla="*/ 27 w 57"/>
                  <a:gd name="T35" fmla="*/ 16 h 63"/>
                  <a:gd name="T36" fmla="*/ 24 w 57"/>
                  <a:gd name="T37" fmla="*/ 19 h 63"/>
                  <a:gd name="T38" fmla="*/ 33 w 57"/>
                  <a:gd name="T39" fmla="*/ 23 h 63"/>
                  <a:gd name="T40" fmla="*/ 38 w 57"/>
                  <a:gd name="T41" fmla="*/ 24 h 63"/>
                  <a:gd name="T42" fmla="*/ 57 w 57"/>
                  <a:gd name="T43" fmla="*/ 44 h 63"/>
                  <a:gd name="T44" fmla="*/ 34 w 57"/>
                  <a:gd name="T45" fmla="*/ 63 h 63"/>
                  <a:gd name="T46" fmla="*/ 8 w 57"/>
                  <a:gd name="T47" fmla="*/ 53 h 63"/>
                  <a:gd name="T48" fmla="*/ 34 w 57"/>
                  <a:gd name="T49" fmla="*/ 60 h 63"/>
                  <a:gd name="T50" fmla="*/ 54 w 57"/>
                  <a:gd name="T51" fmla="*/ 44 h 63"/>
                  <a:gd name="T52" fmla="*/ 37 w 57"/>
                  <a:gd name="T53" fmla="*/ 27 h 63"/>
                  <a:gd name="T54" fmla="*/ 32 w 57"/>
                  <a:gd name="T55" fmla="*/ 26 h 63"/>
                  <a:gd name="T56" fmla="*/ 21 w 57"/>
                  <a:gd name="T57" fmla="*/ 19 h 63"/>
                  <a:gd name="T58" fmla="*/ 27 w 57"/>
                  <a:gd name="T59" fmla="*/ 13 h 63"/>
                  <a:gd name="T60" fmla="*/ 47 w 57"/>
                  <a:gd name="T61" fmla="*/ 19 h 63"/>
                  <a:gd name="T62" fmla="*/ 47 w 57"/>
                  <a:gd name="T63" fmla="*/ 10 h 63"/>
                  <a:gd name="T64" fmla="*/ 22 w 57"/>
                  <a:gd name="T65" fmla="*/ 3 h 63"/>
                  <a:gd name="T66" fmla="*/ 3 w 57"/>
                  <a:gd name="T67" fmla="*/ 18 h 63"/>
                  <a:gd name="T68" fmla="*/ 17 w 57"/>
                  <a:gd name="T69" fmla="*/ 35 h 63"/>
                  <a:gd name="T70" fmla="*/ 25 w 57"/>
                  <a:gd name="T71" fmla="*/ 37 h 63"/>
                  <a:gd name="T72" fmla="*/ 35 w 57"/>
                  <a:gd name="T73" fmla="*/ 43 h 63"/>
                  <a:gd name="T74" fmla="*/ 22 w 57"/>
                  <a:gd name="T75" fmla="*/ 47 h 63"/>
                  <a:gd name="T76" fmla="*/ 11 w 57"/>
                  <a:gd name="T77" fmla="*/ 47 h 63"/>
                  <a:gd name="T78" fmla="*/ 9 w 57"/>
                  <a:gd name="T79" fmla="*/ 47 h 63"/>
                  <a:gd name="T80" fmla="*/ 8 w 57"/>
                  <a:gd name="T81" fmla="*/ 5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7" h="63">
                    <a:moveTo>
                      <a:pt x="34" y="63"/>
                    </a:moveTo>
                    <a:cubicBezTo>
                      <a:pt x="26" y="63"/>
                      <a:pt x="9" y="59"/>
                      <a:pt x="5" y="54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5" y="52"/>
                      <a:pt x="5" y="47"/>
                      <a:pt x="7" y="45"/>
                    </a:cubicBezTo>
                    <a:cubicBezTo>
                      <a:pt x="7" y="44"/>
                      <a:pt x="8" y="44"/>
                      <a:pt x="9" y="44"/>
                    </a:cubicBezTo>
                    <a:cubicBezTo>
                      <a:pt x="10" y="44"/>
                      <a:pt x="10" y="44"/>
                      <a:pt x="12" y="44"/>
                    </a:cubicBezTo>
                    <a:cubicBezTo>
                      <a:pt x="14" y="44"/>
                      <a:pt x="18" y="44"/>
                      <a:pt x="22" y="44"/>
                    </a:cubicBezTo>
                    <a:cubicBezTo>
                      <a:pt x="29" y="44"/>
                      <a:pt x="31" y="43"/>
                      <a:pt x="32" y="43"/>
                    </a:cubicBezTo>
                    <a:cubicBezTo>
                      <a:pt x="31" y="42"/>
                      <a:pt x="27" y="41"/>
                      <a:pt x="24" y="40"/>
                    </a:cubicBezTo>
                    <a:cubicBezTo>
                      <a:pt x="22" y="39"/>
                      <a:pt x="19" y="39"/>
                      <a:pt x="16" y="38"/>
                    </a:cubicBezTo>
                    <a:cubicBezTo>
                      <a:pt x="5" y="34"/>
                      <a:pt x="0" y="27"/>
                      <a:pt x="0" y="18"/>
                    </a:cubicBezTo>
                    <a:cubicBezTo>
                      <a:pt x="0" y="5"/>
                      <a:pt x="13" y="0"/>
                      <a:pt x="22" y="0"/>
                    </a:cubicBezTo>
                    <a:cubicBezTo>
                      <a:pt x="29" y="0"/>
                      <a:pt x="47" y="3"/>
                      <a:pt x="50" y="9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7" y="20"/>
                      <a:pt x="34" y="16"/>
                      <a:pt x="27" y="16"/>
                    </a:cubicBezTo>
                    <a:cubicBezTo>
                      <a:pt x="26" y="16"/>
                      <a:pt x="24" y="16"/>
                      <a:pt x="24" y="19"/>
                    </a:cubicBezTo>
                    <a:cubicBezTo>
                      <a:pt x="24" y="20"/>
                      <a:pt x="29" y="22"/>
                      <a:pt x="33" y="23"/>
                    </a:cubicBezTo>
                    <a:cubicBezTo>
                      <a:pt x="35" y="23"/>
                      <a:pt x="36" y="24"/>
                      <a:pt x="38" y="24"/>
                    </a:cubicBezTo>
                    <a:cubicBezTo>
                      <a:pt x="46" y="27"/>
                      <a:pt x="57" y="31"/>
                      <a:pt x="57" y="44"/>
                    </a:cubicBezTo>
                    <a:cubicBezTo>
                      <a:pt x="57" y="57"/>
                      <a:pt x="45" y="63"/>
                      <a:pt x="34" y="63"/>
                    </a:cubicBezTo>
                    <a:close/>
                    <a:moveTo>
                      <a:pt x="8" y="53"/>
                    </a:moveTo>
                    <a:cubicBezTo>
                      <a:pt x="11" y="56"/>
                      <a:pt x="26" y="60"/>
                      <a:pt x="34" y="60"/>
                    </a:cubicBezTo>
                    <a:cubicBezTo>
                      <a:pt x="44" y="60"/>
                      <a:pt x="54" y="55"/>
                      <a:pt x="54" y="44"/>
                    </a:cubicBezTo>
                    <a:cubicBezTo>
                      <a:pt x="54" y="33"/>
                      <a:pt x="45" y="30"/>
                      <a:pt x="37" y="27"/>
                    </a:cubicBezTo>
                    <a:cubicBezTo>
                      <a:pt x="35" y="27"/>
                      <a:pt x="34" y="26"/>
                      <a:pt x="32" y="26"/>
                    </a:cubicBezTo>
                    <a:cubicBezTo>
                      <a:pt x="26" y="24"/>
                      <a:pt x="21" y="22"/>
                      <a:pt x="21" y="19"/>
                    </a:cubicBezTo>
                    <a:cubicBezTo>
                      <a:pt x="21" y="15"/>
                      <a:pt x="24" y="13"/>
                      <a:pt x="27" y="13"/>
                    </a:cubicBezTo>
                    <a:cubicBezTo>
                      <a:pt x="31" y="13"/>
                      <a:pt x="42" y="15"/>
                      <a:pt x="47" y="19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5" y="7"/>
                      <a:pt x="30" y="3"/>
                      <a:pt x="22" y="3"/>
                    </a:cubicBezTo>
                    <a:cubicBezTo>
                      <a:pt x="14" y="3"/>
                      <a:pt x="3" y="7"/>
                      <a:pt x="3" y="18"/>
                    </a:cubicBezTo>
                    <a:cubicBezTo>
                      <a:pt x="3" y="26"/>
                      <a:pt x="7" y="32"/>
                      <a:pt x="17" y="35"/>
                    </a:cubicBezTo>
                    <a:cubicBezTo>
                      <a:pt x="20" y="36"/>
                      <a:pt x="23" y="37"/>
                      <a:pt x="25" y="37"/>
                    </a:cubicBezTo>
                    <a:cubicBezTo>
                      <a:pt x="31" y="39"/>
                      <a:pt x="35" y="40"/>
                      <a:pt x="35" y="43"/>
                    </a:cubicBezTo>
                    <a:cubicBezTo>
                      <a:pt x="35" y="46"/>
                      <a:pt x="32" y="47"/>
                      <a:pt x="22" y="47"/>
                    </a:cubicBezTo>
                    <a:cubicBezTo>
                      <a:pt x="18" y="47"/>
                      <a:pt x="14" y="47"/>
                      <a:pt x="11" y="47"/>
                    </a:cubicBezTo>
                    <a:cubicBezTo>
                      <a:pt x="10" y="47"/>
                      <a:pt x="10" y="47"/>
                      <a:pt x="9" y="47"/>
                    </a:cubicBezTo>
                    <a:cubicBezTo>
                      <a:pt x="8" y="48"/>
                      <a:pt x="8" y="51"/>
                      <a:pt x="8" y="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išļíḋ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33E2F4F8-87CB-40DF-A64B-C088D2A43E11}"/>
                  </a:ext>
                </a:extLst>
              </p:cNvPr>
              <p:cNvSpPr/>
              <p:nvPr/>
            </p:nvSpPr>
            <p:spPr bwMode="auto">
              <a:xfrm>
                <a:off x="5371357" y="5279509"/>
                <a:ext cx="82500" cy="60288"/>
              </a:xfrm>
              <a:custGeom>
                <a:avLst/>
                <a:gdLst>
                  <a:gd name="T0" fmla="*/ 45 w 52"/>
                  <a:gd name="T1" fmla="*/ 38 h 38"/>
                  <a:gd name="T2" fmla="*/ 38 w 52"/>
                  <a:gd name="T3" fmla="*/ 35 h 38"/>
                  <a:gd name="T4" fmla="*/ 42 w 52"/>
                  <a:gd name="T5" fmla="*/ 14 h 38"/>
                  <a:gd name="T6" fmla="*/ 7 w 52"/>
                  <a:gd name="T7" fmla="*/ 9 h 38"/>
                  <a:gd name="T8" fmla="*/ 12 w 52"/>
                  <a:gd name="T9" fmla="*/ 31 h 38"/>
                  <a:gd name="T10" fmla="*/ 4 w 52"/>
                  <a:gd name="T11" fmla="*/ 31 h 38"/>
                  <a:gd name="T12" fmla="*/ 0 w 52"/>
                  <a:gd name="T13" fmla="*/ 0 h 38"/>
                  <a:gd name="T14" fmla="*/ 52 w 52"/>
                  <a:gd name="T15" fmla="*/ 9 h 38"/>
                  <a:gd name="T16" fmla="*/ 45 w 52"/>
                  <a:gd name="T1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38">
                    <a:moveTo>
                      <a:pt x="45" y="38"/>
                    </a:moveTo>
                    <a:lnTo>
                      <a:pt x="38" y="35"/>
                    </a:lnTo>
                    <a:lnTo>
                      <a:pt x="42" y="14"/>
                    </a:lnTo>
                    <a:lnTo>
                      <a:pt x="7" y="9"/>
                    </a:lnTo>
                    <a:lnTo>
                      <a:pt x="12" y="31"/>
                    </a:lnTo>
                    <a:lnTo>
                      <a:pt x="4" y="31"/>
                    </a:lnTo>
                    <a:lnTo>
                      <a:pt x="0" y="0"/>
                    </a:lnTo>
                    <a:lnTo>
                      <a:pt x="52" y="9"/>
                    </a:lnTo>
                    <a:lnTo>
                      <a:pt x="45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sľíḑ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B8E0784C-7D28-4AB3-A53F-AD0EB5EBB627}"/>
                  </a:ext>
                </a:extLst>
              </p:cNvPr>
              <p:cNvSpPr/>
              <p:nvPr/>
            </p:nvSpPr>
            <p:spPr bwMode="auto">
              <a:xfrm>
                <a:off x="5377703" y="5549221"/>
                <a:ext cx="84087" cy="46009"/>
              </a:xfrm>
              <a:custGeom>
                <a:avLst/>
                <a:gdLst>
                  <a:gd name="T0" fmla="*/ 53 w 53"/>
                  <a:gd name="T1" fmla="*/ 29 h 29"/>
                  <a:gd name="T2" fmla="*/ 0 w 53"/>
                  <a:gd name="T3" fmla="*/ 29 h 29"/>
                  <a:gd name="T4" fmla="*/ 0 w 53"/>
                  <a:gd name="T5" fmla="*/ 0 h 29"/>
                  <a:gd name="T6" fmla="*/ 8 w 53"/>
                  <a:gd name="T7" fmla="*/ 0 h 29"/>
                  <a:gd name="T8" fmla="*/ 8 w 53"/>
                  <a:gd name="T9" fmla="*/ 22 h 29"/>
                  <a:gd name="T10" fmla="*/ 43 w 53"/>
                  <a:gd name="T11" fmla="*/ 22 h 29"/>
                  <a:gd name="T12" fmla="*/ 38 w 53"/>
                  <a:gd name="T13" fmla="*/ 5 h 29"/>
                  <a:gd name="T14" fmla="*/ 46 w 53"/>
                  <a:gd name="T15" fmla="*/ 3 h 29"/>
                  <a:gd name="T16" fmla="*/ 53 w 53"/>
                  <a:gd name="T1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29">
                    <a:moveTo>
                      <a:pt x="53" y="29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22"/>
                    </a:lnTo>
                    <a:lnTo>
                      <a:pt x="43" y="22"/>
                    </a:lnTo>
                    <a:lnTo>
                      <a:pt x="38" y="5"/>
                    </a:lnTo>
                    <a:lnTo>
                      <a:pt x="46" y="3"/>
                    </a:lnTo>
                    <a:lnTo>
                      <a:pt x="53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37" name="íṥlîďè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="" id="{DE5EFBE2-BACB-46C1-A84B-DFD758A1C49F}"/>
              </a:ext>
            </a:extLst>
          </p:cNvPr>
          <p:cNvSpPr/>
          <p:nvPr/>
        </p:nvSpPr>
        <p:spPr bwMode="auto">
          <a:xfrm>
            <a:off x="7832454" y="1836001"/>
            <a:ext cx="2978421" cy="55721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9pPr>
          </a:lstStyle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Improved responsiveness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39" name="íṥlïdé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="" id="{F05F7297-1B03-4DA8-B3DB-7C79B937369B}"/>
              </a:ext>
            </a:extLst>
          </p:cNvPr>
          <p:cNvSpPr/>
          <p:nvPr/>
        </p:nvSpPr>
        <p:spPr bwMode="auto">
          <a:xfrm>
            <a:off x="7832454" y="3474697"/>
            <a:ext cx="2084735" cy="55721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9pPr>
          </a:lstStyle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Increased reliability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41" name="iṩlide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="" id="{BA86382F-096F-4FC9-8A95-1B29C42E16AA}"/>
              </a:ext>
            </a:extLst>
          </p:cNvPr>
          <p:cNvSpPr/>
          <p:nvPr/>
        </p:nvSpPr>
        <p:spPr bwMode="auto">
          <a:xfrm>
            <a:off x="7832454" y="5112774"/>
            <a:ext cx="2084735" cy="55721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9pPr>
          </a:lstStyle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Better scalability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……</a:t>
            </a:r>
          </a:p>
        </p:txBody>
      </p:sp>
      <p:cxnSp>
        <p:nvCxnSpPr>
          <p:cNvPr id="43" name="iṣļïḓè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="" id="{5EED4B1E-642E-44CF-9640-262EEF8FFA30}"/>
              </a:ext>
            </a:extLst>
          </p:cNvPr>
          <p:cNvCxnSpPr/>
          <p:nvPr/>
        </p:nvCxnSpPr>
        <p:spPr>
          <a:xfrm>
            <a:off x="7151526" y="2933955"/>
            <a:ext cx="4811874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íṩ1idé">
            <a:extLst>
              <a:ext uri="{FF2B5EF4-FFF2-40B4-BE49-F238E27FC236}">
                <a16:creationId xmlns:a16="http://schemas.microsoft.com/office/drawing/2014/main" xmlns:p14="http://schemas.microsoft.com/office/powerpoint/2010/main" xmlns:a14="http://schemas.microsoft.com/office/drawing/2010/main" xmlns="" id="{B1A2CD9A-8ABE-47D6-9BCC-5D0B7EAF6EDB}"/>
              </a:ext>
            </a:extLst>
          </p:cNvPr>
          <p:cNvCxnSpPr/>
          <p:nvPr/>
        </p:nvCxnSpPr>
        <p:spPr>
          <a:xfrm>
            <a:off x="7151526" y="4572342"/>
            <a:ext cx="4811874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0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Istio</a:t>
            </a:r>
            <a:r>
              <a:rPr lang="en-US" sz="36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Supported Load Balancing Algorithms</a:t>
            </a:r>
            <a:endParaRPr lang="en-US" sz="36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83804" y="1192022"/>
            <a:ext cx="10515600" cy="4637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Basic:</a:t>
            </a:r>
          </a:p>
          <a:p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Least Request, current default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Random, randomly select a endpoint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Round Robin, Weighted RR. Previously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Consistent Hash: Ring Hash, Maglev</a:t>
            </a:r>
          </a:p>
          <a:p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r>
              <a:rPr 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Advanced: 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Locality aware load balancing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Prioritized load balancing, fail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Slow Start, progressively increase amount of traffic to newly added upstream endpoint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Basic and Advanced can work together, like Ring Hash with Priority. </a:t>
            </a:r>
          </a:p>
          <a:p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In this case, each priority level endpoints is chosen by hash.  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36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31282</TotalTime>
  <Words>737</Words>
  <Application>Microsoft Office PowerPoint</Application>
  <PresentationFormat>宽屏</PresentationFormat>
  <Paragraphs>146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 Unicode MS</vt:lpstr>
      <vt:lpstr>Clarity City</vt:lpstr>
      <vt:lpstr>Clarity City Medium</vt:lpstr>
      <vt:lpstr>JetBrains Mono</vt:lpstr>
      <vt:lpstr>等线</vt:lpstr>
      <vt:lpstr>等线 Light</vt:lpstr>
      <vt:lpstr>宋体</vt:lpstr>
      <vt:lpstr>Arial</vt:lpstr>
      <vt:lpstr>Calibri</vt:lpstr>
      <vt:lpstr>Calibri Light</vt:lpstr>
      <vt:lpstr>Impact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Xuzhonghu (hzxuzhonghu, Cloud Infrastructure Service Product Dept.)</cp:lastModifiedBy>
  <cp:revision>135</cp:revision>
  <dcterms:created xsi:type="dcterms:W3CDTF">2019-07-29T21:37:05Z</dcterms:created>
  <dcterms:modified xsi:type="dcterms:W3CDTF">2023-09-20T08:47:58Z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(3)kfh/Yy0IgWDi46iQ9mHJelSad0GdrPR+C2INP2fXDd0kQsX5eZMCymMb1tzPE3caXnMhKC2R
0uQMiGhyvqa00u/lS+irddeEfE0NVXAkit3PYdph5ygwbAG0XQ2EXfTbaqOPF049iPf3pPLA
LE1sdmYWEDyozNTWV3nuK7uzLsEfZ6YWJh1NHPeUaMU1OVqnXNLBlum+Mz51yVJPai9lWoUZ
CJSyhgm61z5zPP4T+9</vt:lpwstr>
  </property>
  <property fmtid="{D5CDD505-2E9C-101B-9397-08002B2CF9AE}" pid="3" name="_2015_ms_pID_7253431">
    <vt:lpwstr>xFX4MzJe0ytsV5fpTHeuBWpcYwV2BWPUuos8TOZBweQvNyM8XEEp+T
UpgPlBku5YP1dqigloLNLrXWXWnTNc6H13/xaiQUqu++Iy8c5rj5aoXnn6LREMgfuCpUCMqM
67Fw8xWsDD9Pzgg/HGzo+//BTm0sTwtsFtNZlrF7qT2GTL2tD6pOYTl+XWmZ387U7bQDnBjc
6u0rcT9TlUWV/38g4H9nqm5tAwBD/JvdmGc9</vt:lpwstr>
  </property>
  <property fmtid="{D5CDD505-2E9C-101B-9397-08002B2CF9AE}" pid="4" name="_2015_ms_pID_7253432">
    <vt:lpwstr>IA==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1695028737</vt:lpwstr>
  </property>
</Properties>
</file>